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71" r:id="rId1"/>
  </p:sldMasterIdLst>
  <p:notesMasterIdLst>
    <p:notesMasterId r:id="rId41"/>
  </p:notesMasterIdLst>
  <p:handoutMasterIdLst>
    <p:handoutMasterId r:id="rId42"/>
  </p:handoutMasterIdLst>
  <p:sldIdLst>
    <p:sldId id="259" r:id="rId2"/>
    <p:sldId id="258" r:id="rId3"/>
    <p:sldId id="268" r:id="rId4"/>
    <p:sldId id="277" r:id="rId5"/>
    <p:sldId id="278" r:id="rId6"/>
    <p:sldId id="279" r:id="rId7"/>
    <p:sldId id="280" r:id="rId8"/>
    <p:sldId id="281" r:id="rId9"/>
    <p:sldId id="276" r:id="rId10"/>
    <p:sldId id="270" r:id="rId11"/>
    <p:sldId id="271" r:id="rId12"/>
    <p:sldId id="272" r:id="rId13"/>
    <p:sldId id="273" r:id="rId14"/>
    <p:sldId id="274" r:id="rId15"/>
    <p:sldId id="282" r:id="rId16"/>
    <p:sldId id="284" r:id="rId17"/>
    <p:sldId id="286" r:id="rId18"/>
    <p:sldId id="288" r:id="rId19"/>
    <p:sldId id="289" r:id="rId20"/>
    <p:sldId id="291" r:id="rId21"/>
    <p:sldId id="292" r:id="rId22"/>
    <p:sldId id="293" r:id="rId23"/>
    <p:sldId id="294" r:id="rId24"/>
    <p:sldId id="296" r:id="rId25"/>
    <p:sldId id="309" r:id="rId26"/>
    <p:sldId id="297" r:id="rId27"/>
    <p:sldId id="299" r:id="rId28"/>
    <p:sldId id="313" r:id="rId29"/>
    <p:sldId id="300" r:id="rId30"/>
    <p:sldId id="301" r:id="rId31"/>
    <p:sldId id="302" r:id="rId32"/>
    <p:sldId id="303" r:id="rId33"/>
    <p:sldId id="308" r:id="rId34"/>
    <p:sldId id="305" r:id="rId35"/>
    <p:sldId id="304" r:id="rId36"/>
    <p:sldId id="306" r:id="rId37"/>
    <p:sldId id="310" r:id="rId38"/>
    <p:sldId id="311" r:id="rId39"/>
    <p:sldId id="312" r:id="rId40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86448" autoAdjust="0"/>
  </p:normalViewPr>
  <p:slideViewPr>
    <p:cSldViewPr snapToGrid="0">
      <p:cViewPr varScale="1">
        <p:scale>
          <a:sx n="76" d="100"/>
          <a:sy n="76" d="100"/>
        </p:scale>
        <p:origin x="672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30CF25-5F88-4703-939D-2BD8CFF4F196}" type="datetimeFigureOut">
              <a:rPr lang="sl-SI" smtClean="0"/>
              <a:t>19. 10. 2025</a:t>
            </a:fld>
            <a:endParaRPr lang="sl-SI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8ABB22-943A-4239-A262-1CC7636F3568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193546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8BB13C-26B5-4960-BE4A-C322E9DDDA27}" type="datetimeFigureOut">
              <a:rPr lang="sl-SI" smtClean="0"/>
              <a:t>19. 10. 2025</a:t>
            </a:fld>
            <a:endParaRPr lang="sl-SI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C742F2-41D2-4B9E-ABDF-75668913682A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16336443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144F3-D4C0-4101-8059-AF0872E50CE7}" type="slidenum">
              <a:rPr lang="sl-SI" smtClean="0"/>
              <a:pPr/>
              <a:t>1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946496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C742F2-41D2-4B9E-ABDF-75668913682A}" type="slidenum">
              <a:rPr lang="sl-SI" smtClean="0"/>
              <a:t>24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56663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D80B4DF9-2603-4E22-8EFF-7D9395EE0F2E}" type="slidenum">
              <a:rPr lang="en-US" altLang="en-US" sz="1200"/>
              <a:pPr eaLnBrk="1" hangingPunct="1"/>
              <a:t>30</a:t>
            </a:fld>
            <a:endParaRPr lang="en-US" altLang="en-US" sz="1200" dirty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85502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FFDF7895-4C63-4927-AF22-C32E012F843C}" type="slidenum">
              <a:rPr lang="en-US" altLang="en-US" sz="1200"/>
              <a:pPr eaLnBrk="1" hangingPunct="1"/>
              <a:t>31</a:t>
            </a:fld>
            <a:endParaRPr lang="en-US" altLang="en-US" sz="1200" dirty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676873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9E73B739-B103-4259-A2A0-6928FC442680}" type="slidenum">
              <a:rPr lang="en-US" altLang="en-US" sz="1200"/>
              <a:pPr eaLnBrk="1" hangingPunct="1"/>
              <a:t>32</a:t>
            </a:fld>
            <a:endParaRPr lang="en-US" altLang="en-US" sz="1200" dirty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020756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F17B4C-5302-4A5A-9CD0-D460285BD44D}" type="slidenum">
              <a:rPr lang="en-US" altLang="en-US"/>
              <a:pPr/>
              <a:t>37</a:t>
            </a:fld>
            <a:endParaRPr lang="en-US" altLang="en-US" dirty="0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543754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F17B4C-5302-4A5A-9CD0-D460285BD44D}" type="slidenum">
              <a:rPr lang="en-US" altLang="en-US"/>
              <a:pPr/>
              <a:t>38</a:t>
            </a:fld>
            <a:endParaRPr lang="en-US" altLang="en-US" dirty="0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22143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D3FA8D-408B-4191-99A6-D2DA2A57B563}" type="slidenum">
              <a:rPr lang="en-US" altLang="en-US"/>
              <a:pPr/>
              <a:t>39</a:t>
            </a:fld>
            <a:endParaRPr lang="en-US" altLang="en-US" dirty="0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81111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4F0EE-FFFD-40D8-B647-2641D23CF9B1}" type="datetime1">
              <a:rPr lang="sl-SI" smtClean="0"/>
              <a:t>19. 10. 2025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2292F-9562-437F-B2F1-621F2FE40590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40935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C9DB9-BB1E-496F-8B41-F4973C0450F1}" type="datetime1">
              <a:rPr lang="sl-SI" smtClean="0"/>
              <a:t>19. 10. 2025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2292F-9562-437F-B2F1-621F2FE40590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44831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100EC-CED0-4F21-ADB4-3A86A50C77FD}" type="datetime1">
              <a:rPr lang="sl-SI" smtClean="0"/>
              <a:t>19. 10. 2025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2292F-9562-437F-B2F1-621F2FE40590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778005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sebina - ENG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slov 1"/>
          <p:cNvSpPr>
            <a:spLocks noGrp="1"/>
          </p:cNvSpPr>
          <p:nvPr>
            <p:ph type="title"/>
          </p:nvPr>
        </p:nvSpPr>
        <p:spPr>
          <a:xfrm>
            <a:off x="811633" y="939800"/>
            <a:ext cx="10607784" cy="800100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12" name="Ograda vsebine 2"/>
          <p:cNvSpPr>
            <a:spLocks noGrp="1"/>
          </p:cNvSpPr>
          <p:nvPr>
            <p:ph idx="1"/>
          </p:nvPr>
        </p:nvSpPr>
        <p:spPr>
          <a:xfrm>
            <a:off x="811633" y="1897063"/>
            <a:ext cx="10607784" cy="429260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fld id="{E021E2A8-F742-4511-BF2F-EB9A258711CF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tint val="75000"/>
                  </a:srgbClr>
                </a:solidFill>
              </a:rPr>
              <a:t>Marko Robnik-Šikonja</a:t>
            </a:r>
          </a:p>
        </p:txBody>
      </p:sp>
    </p:spTree>
    <p:extLst>
      <p:ext uri="{BB962C8B-B14F-4D97-AF65-F5344CB8AC3E}">
        <p14:creationId xmlns:p14="http://schemas.microsoft.com/office/powerpoint/2010/main" val="3342234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F364B-8626-4350-A9BE-3F7B967BF0D9}" type="datetime1">
              <a:rPr lang="sl-SI" smtClean="0"/>
              <a:t>19. 10. 2025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EBD7-C37D-4E59-92E8-FF630E7E72C6}" type="slidenum">
              <a:rPr lang="sl-SI" smtClean="0"/>
              <a:pPr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99359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E6D80-84A7-4C83-A509-4640D87EC30E}" type="datetime1">
              <a:rPr lang="sl-SI" smtClean="0"/>
              <a:t>19. 10. 2025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2292F-9562-437F-B2F1-621F2FE40590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133606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BC47E-C62C-4C71-BBA4-67C0C3F1809E}" type="datetime1">
              <a:rPr lang="sl-SI" smtClean="0"/>
              <a:t>19. 10. 2025</a:t>
            </a:fld>
            <a:endParaRPr lang="sl-S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2292F-9562-437F-B2F1-621F2FE40590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83943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D98EB-2214-4273-B42E-2302C4E03155}" type="datetime1">
              <a:rPr lang="sl-SI" smtClean="0"/>
              <a:t>19. 10. 2025</a:t>
            </a:fld>
            <a:endParaRPr lang="sl-SI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2292F-9562-437F-B2F1-621F2FE40590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68819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60C9F-D451-426C-914B-078CA8ADC999}" type="datetime1">
              <a:rPr lang="sl-SI" smtClean="0"/>
              <a:t>19. 10. 2025</a:t>
            </a:fld>
            <a:endParaRPr lang="sl-SI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2292F-9562-437F-B2F1-621F2FE40590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064175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EE41-A19D-4E5D-A67B-C5C507834C94}" type="datetime1">
              <a:rPr lang="sl-SI" smtClean="0"/>
              <a:t>19. 10. 2025</a:t>
            </a:fld>
            <a:endParaRPr lang="sl-S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2292F-9562-437F-B2F1-621F2FE40590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092249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71246-9E12-4237-BDD9-F0CBE487A027}" type="datetime1">
              <a:rPr lang="sl-SI" smtClean="0"/>
              <a:t>19. 10. 2025</a:t>
            </a:fld>
            <a:endParaRPr lang="sl-S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2292F-9562-437F-B2F1-621F2FE40590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80077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05C92-F38F-4FB2-B446-36D8279F9AAC}" type="datetime1">
              <a:rPr lang="sl-SI" smtClean="0"/>
              <a:t>19. 10. 2025</a:t>
            </a:fld>
            <a:endParaRPr lang="sl-S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2292F-9562-437F-B2F1-621F2FE40590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7422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03C506-98F3-4376-980F-85AABCDF0E0E}" type="datetime1">
              <a:rPr lang="sl-SI" smtClean="0"/>
              <a:t>19. 10. 2025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2292F-9562-437F-B2F1-621F2FE40590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0325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  <p:sldLayoutId id="214748387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emf"/><Relationship Id="rId4" Type="http://schemas.openxmlformats.org/officeDocument/2006/relationships/oleObject" Target="../embeddings/oleObject4.bin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8717" y="700477"/>
            <a:ext cx="8991600" cy="1822006"/>
          </a:xfrm>
        </p:spPr>
        <p:txBody>
          <a:bodyPr>
            <a:normAutofit fontScale="90000"/>
          </a:bodyPr>
          <a:lstStyle/>
          <a:p>
            <a:pPr marL="182880" algn="ctr"/>
            <a:r>
              <a:rPr lang="en-US" dirty="0"/>
              <a:t>Statistical Predictive Modeling</a:t>
            </a:r>
            <a:br>
              <a:rPr lang="en-US" dirty="0"/>
            </a:br>
            <a:r>
              <a:rPr lang="en-US" dirty="0"/>
              <a:t> 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026097" y="5678965"/>
            <a:ext cx="63314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Intelligent Systems</a:t>
            </a:r>
            <a:endParaRPr lang="en-SI" dirty="0"/>
          </a:p>
          <a:p>
            <a:pPr algn="ctr"/>
            <a:r>
              <a:rPr lang="en-SI" dirty="0"/>
              <a:t>E</a:t>
            </a:r>
            <a:r>
              <a:rPr lang="en-US" dirty="0"/>
              <a:t>d</a:t>
            </a:r>
            <a:r>
              <a:rPr lang="en-SI" dirty="0" err="1"/>
              <a:t>i</a:t>
            </a:r>
            <a:r>
              <a:rPr lang="en-US" dirty="0"/>
              <a:t>t</a:t>
            </a:r>
            <a:r>
              <a:rPr lang="en-SI" dirty="0" err="1"/>
              <a:t>i</a:t>
            </a:r>
            <a:r>
              <a:rPr lang="en-US" dirty="0"/>
              <a:t>o</a:t>
            </a:r>
            <a:r>
              <a:rPr lang="en-SI" dirty="0"/>
              <a:t>n</a:t>
            </a:r>
            <a:r>
              <a:rPr lang="en-US" dirty="0"/>
              <a:t> 202</a:t>
            </a:r>
            <a:r>
              <a:rPr lang="en-GB" dirty="0"/>
              <a:t>5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368302" y="5065376"/>
            <a:ext cx="38409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Prof Dr Marko Robnik-Šikonja</a:t>
            </a:r>
          </a:p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883471" y="185745"/>
            <a:ext cx="66166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University of Ljubljana, Faculty of Computer and Information Science</a:t>
            </a:r>
          </a:p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429" y="1822668"/>
            <a:ext cx="4968766" cy="289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515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310" y="106362"/>
            <a:ext cx="10515600" cy="1325563"/>
          </a:xfrm>
        </p:spPr>
        <p:txBody>
          <a:bodyPr/>
          <a:lstStyle/>
          <a:p>
            <a:r>
              <a:rPr lang="en-US" dirty="0"/>
              <a:t>Further notation  for instances</a:t>
            </a:r>
            <a:r>
              <a:rPr lang="en-SI" dirty="0"/>
              <a:t> and attributes</a:t>
            </a:r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6768" y="1299403"/>
                <a:ext cx="11211910" cy="4745038"/>
              </a:xfrm>
            </p:spPr>
            <p:txBody>
              <a:bodyPr/>
              <a:lstStyle/>
              <a:p>
                <a:r>
                  <a:rPr lang="en-US" dirty="0"/>
                  <a:t>Suppose we observe</a:t>
                </a:r>
                <a:r>
                  <a:rPr lang="en-SI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SI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SI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SI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,1</m:t>
                            </m:r>
                          </m:sub>
                        </m:s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,2</m:t>
                            </m:r>
                          </m:sub>
                        </m:s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, …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for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=1,2,…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dirty="0"/>
              </a:p>
              <a:p>
                <a:r>
                  <a:rPr lang="en-US" dirty="0"/>
                  <a:t>We believe that there is a relationship between Y and X.</a:t>
                </a:r>
              </a:p>
              <a:p>
                <a:r>
                  <a:rPr lang="en-US" dirty="0"/>
                  <a:t>We can model the relationship as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Where </a:t>
                </a:r>
                <a:r>
                  <a:rPr lang="en-US" i="1" dirty="0"/>
                  <a:t>f</a:t>
                </a:r>
                <a:r>
                  <a:rPr lang="en-US" dirty="0"/>
                  <a:t> is an unknown function and </a:t>
                </a:r>
                <a:r>
                  <a:rPr lang="en-US" i="1" dirty="0"/>
                  <a:t>ε</a:t>
                </a:r>
                <a:r>
                  <a:rPr lang="en-US" dirty="0"/>
                  <a:t> is a random error with mean zero.</a:t>
                </a:r>
                <a:endParaRPr lang="en-SI" dirty="0"/>
              </a:p>
              <a:p>
                <a:r>
                  <a:rPr lang="en-SI" dirty="0"/>
                  <a:t>Take care, the notation may be confusing, we also use  </a:t>
                </a: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6768" y="1299403"/>
                <a:ext cx="11211910" cy="4745038"/>
              </a:xfrm>
              <a:blipFill>
                <a:blip r:embed="rId2"/>
                <a:stretch>
                  <a:fillRect l="-979" t="-1284"/>
                </a:stretch>
              </a:blipFill>
            </p:spPr>
            <p:txBody>
              <a:bodyPr/>
              <a:lstStyle/>
              <a:p>
                <a:r>
                  <a:rPr lang="en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FCA10-EE3F-AF4E-9EA4-E5CA2D91A1E4}" type="slidenum">
              <a:rPr lang="en-US" smtClean="0"/>
              <a:t>10</a:t>
            </a:fld>
            <a:endParaRPr lang="en-US" dirty="0"/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719611"/>
              </p:ext>
            </p:extLst>
          </p:nvPr>
        </p:nvGraphicFramePr>
        <p:xfrm>
          <a:off x="5504888" y="2394761"/>
          <a:ext cx="3476625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načba" r:id="rId3" imgW="939600" imgH="228600" progId="Equation.3">
                  <p:embed/>
                </p:oleObj>
              </mc:Choice>
              <mc:Fallback>
                <p:oleObj name="Enačba" r:id="rId3" imgW="939600" imgH="228600" progId="Equation.3">
                  <p:embed/>
                  <p:pic>
                    <p:nvPicPr>
                      <p:cNvPr id="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4888" y="2394761"/>
                        <a:ext cx="3476625" cy="844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10987FDD-F3FC-4D53-B461-36A0876468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7340" y="4867965"/>
            <a:ext cx="1738527" cy="188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125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simple example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FCA10-EE3F-AF4E-9EA4-E5CA2D91A1E4}" type="slidenum">
              <a:rPr lang="en-US" smtClean="0"/>
              <a:t>11</a:t>
            </a:fld>
            <a:endParaRPr 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30"/>
          <a:stretch>
            <a:fillRect/>
          </a:stretch>
        </p:blipFill>
        <p:spPr bwMode="auto">
          <a:xfrm>
            <a:off x="3124200" y="1687512"/>
            <a:ext cx="5410200" cy="5018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9294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simple example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FCA10-EE3F-AF4E-9EA4-E5CA2D91A1E4}" type="slidenum">
              <a:rPr lang="en-US" smtClean="0"/>
              <a:t>12</a:t>
            </a:fld>
            <a:endParaRPr lang="en-US" dirty="0"/>
          </a:p>
        </p:txBody>
      </p: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6046029" y="1690688"/>
            <a:ext cx="5403850" cy="5029200"/>
            <a:chOff x="960" y="1056"/>
            <a:chExt cx="3404" cy="3168"/>
          </a:xfrm>
        </p:grpSpPr>
        <p:sp>
          <p:nvSpPr>
            <p:cNvPr id="5" name="Line 7"/>
            <p:cNvSpPr>
              <a:spLocks noChangeShapeType="1"/>
            </p:cNvSpPr>
            <p:nvPr/>
          </p:nvSpPr>
          <p:spPr bwMode="auto">
            <a:xfrm>
              <a:off x="2832" y="2208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" name="Line 8"/>
            <p:cNvSpPr>
              <a:spLocks noChangeShapeType="1"/>
            </p:cNvSpPr>
            <p:nvPr/>
          </p:nvSpPr>
          <p:spPr bwMode="auto">
            <a:xfrm>
              <a:off x="2832" y="216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7" name="Picture 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33"/>
            <a:stretch>
              <a:fillRect/>
            </a:stretch>
          </p:blipFill>
          <p:spPr bwMode="auto">
            <a:xfrm>
              <a:off x="960" y="1056"/>
              <a:ext cx="3404" cy="31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Line 11"/>
            <p:cNvSpPr>
              <a:spLocks noChangeShapeType="1"/>
            </p:cNvSpPr>
            <p:nvPr/>
          </p:nvSpPr>
          <p:spPr bwMode="auto">
            <a:xfrm flipH="1">
              <a:off x="2640" y="1968"/>
              <a:ext cx="24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Text Box 12"/>
            <p:cNvSpPr txBox="1">
              <a:spLocks noChangeArrowheads="1"/>
            </p:cNvSpPr>
            <p:nvPr/>
          </p:nvSpPr>
          <p:spPr bwMode="auto">
            <a:xfrm>
              <a:off x="2876" y="1824"/>
              <a:ext cx="38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dirty="0"/>
                <a:t>ε</a:t>
              </a:r>
              <a:r>
                <a:rPr lang="en-US" baseline="-25000" dirty="0"/>
                <a:t>i</a:t>
              </a:r>
              <a:endParaRPr lang="en-US" dirty="0"/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 flipV="1">
              <a:off x="1920" y="2688"/>
              <a:ext cx="288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Text Box 14"/>
            <p:cNvSpPr txBox="1">
              <a:spLocks noChangeArrowheads="1"/>
            </p:cNvSpPr>
            <p:nvPr/>
          </p:nvSpPr>
          <p:spPr bwMode="auto">
            <a:xfrm>
              <a:off x="2208" y="3072"/>
              <a:ext cx="24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dirty="0"/>
                <a:t>f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95D5B86-6469-4431-B029-E6C09D0F0325}"/>
              </a:ext>
            </a:extLst>
          </p:cNvPr>
          <p:cNvSpPr txBox="1"/>
          <p:nvPr/>
        </p:nvSpPr>
        <p:spPr>
          <a:xfrm>
            <a:off x="967409" y="2442817"/>
            <a:ext cx="318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SI" dirty="0"/>
              <a:t>Assuming we know  </a:t>
            </a:r>
            <a:r>
              <a:rPr lang="en-SI" i="1" dirty="0"/>
              <a:t>f</a:t>
            </a:r>
            <a:r>
              <a:rPr lang="en-SI" dirty="0"/>
              <a:t> (in red)</a:t>
            </a:r>
          </a:p>
        </p:txBody>
      </p:sp>
    </p:spTree>
    <p:extLst>
      <p:ext uri="{BB962C8B-B14F-4D97-AF65-F5344CB8AC3E}">
        <p14:creationId xmlns:p14="http://schemas.microsoft.com/office/powerpoint/2010/main" val="18914299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standard deviations</a:t>
            </a:r>
            <a:r>
              <a:rPr lang="en-SI" dirty="0"/>
              <a:t> of error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FCA10-EE3F-AF4E-9EA4-E5CA2D91A1E4}" type="slidenum">
              <a:rPr lang="en-US" smtClean="0"/>
              <a:t>13</a:t>
            </a:fld>
            <a:endParaRPr lang="en-US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30621" y="1981201"/>
            <a:ext cx="3712779" cy="4379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The difficulty of estimating</a:t>
            </a:r>
            <a:r>
              <a:rPr lang="en-US" sz="3200" i="1" dirty="0"/>
              <a:t> f </a:t>
            </a:r>
            <a:r>
              <a:rPr lang="en-US" sz="3200" dirty="0"/>
              <a:t>will depend on the standard deviation of the </a:t>
            </a:r>
            <a:r>
              <a:rPr lang="en-US" sz="3200" dirty="0">
                <a:cs typeface="Times New Roman" pitchFamily="18" charset="0"/>
              </a:rPr>
              <a:t>ε’s.</a:t>
            </a: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7"/>
          <a:stretch>
            <a:fillRect/>
          </a:stretch>
        </p:blipFill>
        <p:spPr bwMode="auto">
          <a:xfrm>
            <a:off x="4495800" y="1590676"/>
            <a:ext cx="5334000" cy="52673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5404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</a:t>
            </a:r>
            <a:br>
              <a:rPr lang="en-US" dirty="0"/>
            </a:br>
            <a:r>
              <a:rPr lang="en-US" dirty="0"/>
              <a:t>estimates for</a:t>
            </a:r>
            <a:r>
              <a:rPr lang="en-US" i="1" dirty="0"/>
              <a:t> f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FCA10-EE3F-AF4E-9EA4-E5CA2D91A1E4}" type="slidenum">
              <a:rPr lang="en-US" smtClean="0"/>
              <a:t>14</a:t>
            </a:fld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1"/>
          <a:stretch>
            <a:fillRect/>
          </a:stretch>
        </p:blipFill>
        <p:spPr bwMode="auto">
          <a:xfrm>
            <a:off x="5341749" y="184586"/>
            <a:ext cx="6754677" cy="667341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0670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Income vs. Education and  Seniority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FCA10-EE3F-AF4E-9EA4-E5CA2D91A1E4}" type="slidenum">
              <a:rPr lang="en-US" smtClean="0"/>
              <a:t>15</a:t>
            </a:fld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30" t="40426" r="19167" b="20213"/>
          <a:stretch/>
        </p:blipFill>
        <p:spPr bwMode="auto">
          <a:xfrm>
            <a:off x="3352800" y="1524001"/>
            <a:ext cx="5845630" cy="4921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61252" y="1524001"/>
            <a:ext cx="2064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Multidimensional </a:t>
            </a:r>
            <a:r>
              <a:rPr lang="en-US" b="1" dirty="0"/>
              <a:t>X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94245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 goal of learning: prediction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If we can produce a good estimate for </a:t>
            </a:r>
            <a:r>
              <a:rPr lang="en-US" i="1" dirty="0"/>
              <a:t>f</a:t>
            </a:r>
            <a:r>
              <a:rPr lang="en-US" dirty="0"/>
              <a:t> (and the variance of </a:t>
            </a:r>
            <a:r>
              <a:rPr lang="en-US" i="1" dirty="0"/>
              <a:t>ε</a:t>
            </a:r>
            <a:r>
              <a:rPr lang="en-US" dirty="0"/>
              <a:t> is not too large)</a:t>
            </a:r>
            <a:r>
              <a:rPr lang="en-SI" dirty="0"/>
              <a:t>,</a:t>
            </a:r>
            <a:r>
              <a:rPr lang="en-US" dirty="0"/>
              <a:t> we can make accurate predictions for the response, </a:t>
            </a:r>
            <a:r>
              <a:rPr lang="en-US" i="1" dirty="0"/>
              <a:t>Y</a:t>
            </a:r>
            <a:r>
              <a:rPr lang="en-SI" i="1" baseline="-25000" dirty="0"/>
              <a:t>i</a:t>
            </a:r>
            <a:r>
              <a:rPr lang="en-US" dirty="0"/>
              <a:t>, based on a new value of X</a:t>
            </a:r>
            <a:r>
              <a:rPr lang="en-SI" baseline="-25000" dirty="0"/>
              <a:t>i.</a:t>
            </a:r>
            <a:endParaRPr lang="en-US" baseline="-25000" dirty="0"/>
          </a:p>
          <a:p>
            <a:endParaRPr lang="en-US" dirty="0"/>
          </a:p>
          <a:p>
            <a:r>
              <a:rPr lang="en-US" dirty="0"/>
              <a:t>Example: Direct Mailing Prediction</a:t>
            </a:r>
          </a:p>
          <a:p>
            <a:pPr lvl="1"/>
            <a:r>
              <a:rPr lang="en-US" dirty="0"/>
              <a:t>Interested in predicting how much money an individual will donate based on observations from 90,000 people on which we have recorded over 400 different characteristics.</a:t>
            </a:r>
          </a:p>
          <a:p>
            <a:pPr lvl="1"/>
            <a:r>
              <a:rPr lang="en-US" dirty="0"/>
              <a:t>Don’t care too much about each individual characteristic. </a:t>
            </a:r>
          </a:p>
          <a:p>
            <a:pPr lvl="1"/>
            <a:r>
              <a:rPr lang="en-US" dirty="0"/>
              <a:t>Just want to know: For a given individual should I send out a mailing?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FCA10-EE3F-AF4E-9EA4-E5CA2D91A1E4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13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goal of learning: inference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986" y="1690688"/>
            <a:ext cx="11190950" cy="480377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often we are interested in the type of relationship between </a:t>
            </a:r>
            <a:r>
              <a:rPr lang="en-US" i="1" dirty="0"/>
              <a:t>Y</a:t>
            </a:r>
            <a:r>
              <a:rPr lang="en-US" dirty="0"/>
              <a:t> and </a:t>
            </a:r>
            <a:r>
              <a:rPr lang="en-SI" dirty="0"/>
              <a:t>all </a:t>
            </a:r>
            <a:r>
              <a:rPr lang="en-US" dirty="0"/>
              <a:t>the </a:t>
            </a:r>
            <a:r>
              <a:rPr lang="en-US" i="1" dirty="0"/>
              <a:t>X</a:t>
            </a:r>
            <a:r>
              <a:rPr lang="en-SI" i="1" baseline="-25000" dirty="0"/>
              <a:t>.j</a:t>
            </a:r>
            <a:r>
              <a:rPr lang="en-US" baseline="-25000" dirty="0"/>
              <a:t> </a:t>
            </a:r>
          </a:p>
          <a:p>
            <a:r>
              <a:rPr lang="en-US" dirty="0"/>
              <a:t>For example, </a:t>
            </a:r>
          </a:p>
          <a:p>
            <a:pPr lvl="1"/>
            <a:r>
              <a:rPr lang="en-US" dirty="0"/>
              <a:t>Which particular predictors actually affect the response? </a:t>
            </a:r>
          </a:p>
          <a:p>
            <a:pPr lvl="1"/>
            <a:r>
              <a:rPr lang="en-US" dirty="0"/>
              <a:t>Is the relationship positive or negative? </a:t>
            </a:r>
          </a:p>
          <a:p>
            <a:pPr lvl="1"/>
            <a:r>
              <a:rPr lang="en-US" dirty="0"/>
              <a:t>Is the relationship a simple linear one or is it more complicated</a:t>
            </a:r>
            <a:r>
              <a:rPr lang="en-SI" dirty="0"/>
              <a:t>,</a:t>
            </a:r>
            <a:r>
              <a:rPr lang="en-US" dirty="0"/>
              <a:t> etc.?</a:t>
            </a:r>
            <a:endParaRPr lang="en-SI" dirty="0"/>
          </a:p>
          <a:p>
            <a:pPr lvl="1"/>
            <a:r>
              <a:rPr lang="en-SI" dirty="0"/>
              <a:t>For a given (</a:t>
            </a:r>
            <a:r>
              <a:rPr lang="en-GB" dirty="0"/>
              <a:t>X</a:t>
            </a:r>
            <a:r>
              <a:rPr lang="en-SI" baseline="-25000" dirty="0"/>
              <a:t>i.</a:t>
            </a:r>
            <a:r>
              <a:rPr lang="en-SI" dirty="0"/>
              <a:t>, </a:t>
            </a:r>
            <a:r>
              <a:rPr lang="en-GB" dirty="0"/>
              <a:t>Y</a:t>
            </a:r>
            <a:r>
              <a:rPr lang="en-SI" baseline="-25000" dirty="0"/>
              <a:t>i</a:t>
            </a:r>
            <a:r>
              <a:rPr lang="en-SI" dirty="0"/>
              <a:t>), which feature values </a:t>
            </a:r>
            <a:r>
              <a:rPr lang="en-SI" dirty="0" err="1"/>
              <a:t>x</a:t>
            </a:r>
            <a:r>
              <a:rPr lang="en-SI" baseline="-25000" dirty="0" err="1"/>
              <a:t>ij</a:t>
            </a:r>
            <a:r>
              <a:rPr lang="en-SI" dirty="0"/>
              <a:t> are the most important to determine </a:t>
            </a:r>
            <a:r>
              <a:rPr lang="en-SI" dirty="0" err="1"/>
              <a:t>y</a:t>
            </a:r>
            <a:r>
              <a:rPr lang="en-SI" baseline="-25000" dirty="0" err="1"/>
              <a:t>i</a:t>
            </a:r>
            <a:r>
              <a:rPr lang="en-SI" dirty="0"/>
              <a:t>?</a:t>
            </a:r>
            <a:endParaRPr lang="en-US" dirty="0"/>
          </a:p>
          <a:p>
            <a:r>
              <a:rPr lang="en-US" dirty="0"/>
              <a:t>Sometimes more important than prediction, e.g., in medicine.</a:t>
            </a:r>
          </a:p>
          <a:p>
            <a:r>
              <a:rPr lang="en-US" dirty="0"/>
              <a:t>Example: Housing Inference</a:t>
            </a:r>
          </a:p>
          <a:p>
            <a:pPr lvl="1"/>
            <a:r>
              <a:rPr lang="en-US" dirty="0"/>
              <a:t>Wish to predict median house price based on 14 variables.</a:t>
            </a:r>
          </a:p>
          <a:p>
            <a:pPr lvl="1"/>
            <a:r>
              <a:rPr lang="en-US" dirty="0"/>
              <a:t>Probably want to understand which factors have the biggest effect on the response and how big the effect is.</a:t>
            </a:r>
          </a:p>
          <a:p>
            <a:pPr lvl="1"/>
            <a:r>
              <a:rPr lang="en-US" dirty="0"/>
              <a:t>For example</a:t>
            </a:r>
            <a:r>
              <a:rPr lang="en-SI" dirty="0"/>
              <a:t>,</a:t>
            </a:r>
            <a:r>
              <a:rPr lang="en-US" dirty="0"/>
              <a:t> how much impact does a river view have on the house value etc.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FCA10-EE3F-AF4E-9EA4-E5CA2D91A1E4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32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estimate </a:t>
            </a:r>
            <a:r>
              <a:rPr lang="en-US" i="1" dirty="0"/>
              <a:t>f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We will assume we have observed a set of </a:t>
            </a:r>
            <a:r>
              <a:rPr lang="en-US" sz="2400" b="1" dirty="0"/>
              <a:t>training data</a:t>
            </a:r>
            <a:br>
              <a:rPr lang="en-US" sz="2400" b="1" dirty="0"/>
            </a:br>
            <a:br>
              <a:rPr lang="en-US" sz="2400" b="1" dirty="0"/>
            </a:br>
            <a:br>
              <a:rPr lang="en-US" sz="2400" b="1" dirty="0"/>
            </a:br>
            <a:br>
              <a:rPr lang="en-US" sz="2400" b="1" dirty="0"/>
            </a:br>
            <a:endParaRPr lang="en-US" sz="2400" b="1" dirty="0"/>
          </a:p>
          <a:p>
            <a:r>
              <a:rPr lang="en-US" sz="2400" dirty="0"/>
              <a:t>We must then use the training data and a statistical method to estimate f.</a:t>
            </a:r>
          </a:p>
          <a:p>
            <a:r>
              <a:rPr lang="en-US" sz="2400" dirty="0"/>
              <a:t>Statistical Learning Methods: </a:t>
            </a:r>
          </a:p>
          <a:p>
            <a:pPr lvl="1"/>
            <a:r>
              <a:rPr lang="en-US" sz="2000" dirty="0"/>
              <a:t>Parametric Methods</a:t>
            </a:r>
          </a:p>
          <a:p>
            <a:pPr lvl="1"/>
            <a:r>
              <a:rPr lang="en-US" sz="2000" dirty="0"/>
              <a:t>Non-parametric Methods</a:t>
            </a:r>
          </a:p>
          <a:p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FCA10-EE3F-AF4E-9EA4-E5CA2D91A1E4}" type="slidenum">
              <a:rPr lang="en-US" smtClean="0"/>
              <a:t>18</a:t>
            </a:fld>
            <a:endParaRPr lang="en-US" dirty="0"/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0458928"/>
              </p:ext>
            </p:extLst>
          </p:nvPr>
        </p:nvGraphicFramePr>
        <p:xfrm>
          <a:off x="2746214" y="2362199"/>
          <a:ext cx="6553200" cy="80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866900" imgH="228600" progId="Equation.3">
                  <p:embed/>
                </p:oleObj>
              </mc:Choice>
              <mc:Fallback>
                <p:oleObj name="Equation" r:id="rId2" imgW="1866900" imgH="228600" progId="Equation.3">
                  <p:embed/>
                  <p:pic>
                    <p:nvPicPr>
                      <p:cNvPr id="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6214" y="2362199"/>
                        <a:ext cx="6553200" cy="801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1305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285" y="76250"/>
            <a:ext cx="9707230" cy="964274"/>
          </a:xfrm>
        </p:spPr>
        <p:txBody>
          <a:bodyPr/>
          <a:lstStyle/>
          <a:p>
            <a:r>
              <a:rPr lang="en-US" dirty="0"/>
              <a:t>Parametric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241" y="1139530"/>
            <a:ext cx="11705309" cy="5399382"/>
          </a:xfrm>
        </p:spPr>
        <p:txBody>
          <a:bodyPr>
            <a:noAutofit/>
          </a:bodyPr>
          <a:lstStyle/>
          <a:p>
            <a:r>
              <a:rPr lang="en-US" sz="2400" dirty="0"/>
              <a:t>They reduce the problem of estimating </a:t>
            </a:r>
            <a:r>
              <a:rPr lang="en-US" sz="2400" i="1" dirty="0"/>
              <a:t>f</a:t>
            </a:r>
            <a:r>
              <a:rPr lang="en-US" sz="2400" dirty="0"/>
              <a:t> down to one of estimating a set of parameters.</a:t>
            </a:r>
          </a:p>
          <a:p>
            <a:r>
              <a:rPr lang="en-US" sz="2400" dirty="0"/>
              <a:t>They involve a two-step model-based approach</a:t>
            </a:r>
            <a:br>
              <a:rPr lang="en-US" sz="2400" dirty="0"/>
            </a:br>
            <a:endParaRPr lang="en-US" sz="2400" dirty="0"/>
          </a:p>
          <a:p>
            <a:pPr marL="274320" lvl="1" indent="0">
              <a:buNone/>
            </a:pPr>
            <a:r>
              <a:rPr lang="en-US" u="sng" dirty="0"/>
              <a:t>STEP 1:</a:t>
            </a:r>
          </a:p>
          <a:p>
            <a:pPr marL="274320" lvl="1" indent="0">
              <a:buNone/>
            </a:pPr>
            <a:r>
              <a:rPr lang="en-US" dirty="0"/>
              <a:t>Make some assumption about the functional form of </a:t>
            </a:r>
            <a:r>
              <a:rPr lang="en-US" i="1" dirty="0"/>
              <a:t>f</a:t>
            </a:r>
            <a:r>
              <a:rPr lang="en-US" dirty="0"/>
              <a:t>, i.e. come up with a model. The most common example is a linear model</a:t>
            </a:r>
            <a:r>
              <a:rPr lang="en-SI" dirty="0"/>
              <a:t>,</a:t>
            </a:r>
            <a:r>
              <a:rPr lang="en-US" dirty="0"/>
              <a:t> i.e.</a:t>
            </a:r>
          </a:p>
          <a:p>
            <a:endParaRPr lang="en-US" sz="2400" dirty="0"/>
          </a:p>
          <a:p>
            <a:pPr marL="914400" lvl="2" indent="0">
              <a:buNone/>
            </a:pPr>
            <a:endParaRPr lang="en-US" sz="2400" dirty="0"/>
          </a:p>
          <a:p>
            <a:pPr marL="914400" lvl="2" indent="0">
              <a:buNone/>
            </a:pPr>
            <a:r>
              <a:rPr lang="en-US" sz="2400" dirty="0"/>
              <a:t>More complicated and flexible models for </a:t>
            </a:r>
            <a:r>
              <a:rPr lang="en-US" sz="2400" i="1" dirty="0"/>
              <a:t>f </a:t>
            </a:r>
            <a:r>
              <a:rPr lang="en-US" sz="2400" dirty="0"/>
              <a:t>are often more realistic.</a:t>
            </a:r>
            <a:br>
              <a:rPr lang="en-US" sz="2400" dirty="0"/>
            </a:br>
            <a:endParaRPr lang="en-US" sz="2400" dirty="0"/>
          </a:p>
          <a:p>
            <a:pPr marL="400050" lvl="1" indent="0">
              <a:buNone/>
            </a:pPr>
            <a:r>
              <a:rPr lang="en-US" u="sng" dirty="0"/>
              <a:t>STEP 2:</a:t>
            </a:r>
          </a:p>
          <a:p>
            <a:pPr marL="400050" lvl="1" indent="0">
              <a:buNone/>
            </a:pPr>
            <a:r>
              <a:rPr lang="en-US" dirty="0"/>
              <a:t>Use the training data to fit the model, i.e. estimate </a:t>
            </a:r>
            <a:r>
              <a:rPr lang="en-US" i="1" dirty="0"/>
              <a:t>f</a:t>
            </a:r>
            <a:r>
              <a:rPr lang="en-US" dirty="0"/>
              <a:t> or equivalently the unknown parameters such as β</a:t>
            </a:r>
            <a:r>
              <a:rPr lang="en-US" baseline="-25000" dirty="0"/>
              <a:t>0</a:t>
            </a:r>
            <a:r>
              <a:rPr lang="en-US" dirty="0"/>
              <a:t>, β</a:t>
            </a:r>
            <a:r>
              <a:rPr lang="en-US" baseline="-25000" dirty="0"/>
              <a:t>1</a:t>
            </a:r>
            <a:r>
              <a:rPr lang="en-US" dirty="0"/>
              <a:t>, β</a:t>
            </a:r>
            <a:r>
              <a:rPr lang="en-US" baseline="-25000" dirty="0"/>
              <a:t>2</a:t>
            </a:r>
            <a:r>
              <a:rPr lang="en-US" dirty="0"/>
              <a:t>,…β</a:t>
            </a:r>
            <a:r>
              <a:rPr lang="en-US" baseline="-25000" dirty="0"/>
              <a:t>p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For linear model the most common method uses ordinary least squares (OLS).</a:t>
            </a:r>
          </a:p>
          <a:p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FCA10-EE3F-AF4E-9EA4-E5CA2D91A1E4}" type="slidenum">
              <a:rPr lang="en-US" smtClean="0"/>
              <a:t>19</a:t>
            </a:fld>
            <a:endParaRPr lang="en-US" dirty="0"/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1587997"/>
              </p:ext>
            </p:extLst>
          </p:nvPr>
        </p:nvGraphicFramePr>
        <p:xfrm>
          <a:off x="2022475" y="3532188"/>
          <a:ext cx="6234113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51100" imgH="241300" progId="Equation.3">
                  <p:embed/>
                </p:oleObj>
              </mc:Choice>
              <mc:Fallback>
                <p:oleObj name="Equation" r:id="rId2" imgW="2451100" imgH="241300" progId="Equation.3">
                  <p:embed/>
                  <p:pic>
                    <p:nvPicPr>
                      <p:cNvPr id="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2475" y="3532188"/>
                        <a:ext cx="6234113" cy="612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34338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Learning</a:t>
            </a:r>
            <a:r>
              <a:rPr lang="en-US" dirty="0"/>
              <a:t> is the act of acquiring new, or modifying and reinforcing existing, </a:t>
            </a:r>
            <a:r>
              <a:rPr lang="en-US" dirty="0">
                <a:solidFill>
                  <a:srgbClr val="FF0000"/>
                </a:solidFill>
              </a:rPr>
              <a:t>knowledge, behaviors, skills, values, or preferences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and may involve </a:t>
            </a:r>
            <a:r>
              <a:rPr lang="en-US" dirty="0">
                <a:solidFill>
                  <a:srgbClr val="0070C0"/>
                </a:solidFill>
              </a:rPr>
              <a:t>synthesizing different types of information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b="1" dirty="0"/>
              <a:t>Statistical learning </a:t>
            </a:r>
            <a:r>
              <a:rPr lang="en-US" dirty="0"/>
              <a:t>deals with the problem of finding </a:t>
            </a:r>
            <a:r>
              <a:rPr lang="en-US" dirty="0">
                <a:solidFill>
                  <a:srgbClr val="FF0000"/>
                </a:solidFill>
              </a:rPr>
              <a:t>a predictive function </a:t>
            </a:r>
            <a:r>
              <a:rPr lang="en-US" dirty="0">
                <a:solidFill>
                  <a:srgbClr val="0070C0"/>
                </a:solidFill>
              </a:rPr>
              <a:t>based on data.</a:t>
            </a:r>
            <a:r>
              <a:rPr lang="en-US" dirty="0"/>
              <a:t> </a:t>
            </a:r>
            <a:br>
              <a:rPr lang="en-SI" dirty="0"/>
            </a:br>
            <a:endParaRPr lang="en-US" dirty="0"/>
          </a:p>
          <a:p>
            <a:r>
              <a:rPr lang="en-US" dirty="0"/>
              <a:t>The </a:t>
            </a:r>
            <a:r>
              <a:rPr lang="en-SI" dirty="0"/>
              <a:t>primary </a:t>
            </a:r>
            <a:r>
              <a:rPr lang="en-US" dirty="0"/>
              <a:t>goals of statistical learning: prediction and understanding.</a:t>
            </a:r>
            <a:endParaRPr lang="en-SI" dirty="0"/>
          </a:p>
          <a:p>
            <a:endParaRPr lang="en-SI" dirty="0"/>
          </a:p>
          <a:p>
            <a:r>
              <a:rPr lang="en-SI" dirty="0"/>
              <a:t>Many different learning settings and data types, rapidly spreading in many areas of science, technology, and analytics, e.g., the Nobel prize in physics in 2024 to Hopfield and Hinton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2292F-9562-437F-B2F1-621F2FE4059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05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Example: a linear regression estimate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FCA10-EE3F-AF4E-9EA4-E5CA2D91A1E4}" type="slidenum">
              <a:rPr lang="en-US" smtClean="0"/>
              <a:t>20</a:t>
            </a:fld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00389" y="1770994"/>
            <a:ext cx="2438400" cy="4379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Even if the standard deviation is low, we will still get a bad answer if we use the wrong model.</a:t>
            </a: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4396" r="17033" b="53446"/>
          <a:stretch/>
        </p:blipFill>
        <p:spPr bwMode="auto">
          <a:xfrm>
            <a:off x="4114800" y="1447800"/>
            <a:ext cx="5104564" cy="4240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30" t="40426" r="19167" b="20213"/>
          <a:stretch/>
        </p:blipFill>
        <p:spPr bwMode="auto">
          <a:xfrm>
            <a:off x="8071579" y="4495801"/>
            <a:ext cx="2587210" cy="2178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3733800" y="5867400"/>
          <a:ext cx="4235824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400300" imgH="215900" progId="Equation.3">
                  <p:embed/>
                </p:oleObj>
              </mc:Choice>
              <mc:Fallback>
                <p:oleObj name="Equation" r:id="rId4" imgW="2400300" imgH="215900" progId="Equation.3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33800" y="5867400"/>
                        <a:ext cx="4235824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5648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Non-parametric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They do not make explicit assumptions about the functional form of </a:t>
            </a:r>
            <a:r>
              <a:rPr lang="en-US" i="1" dirty="0"/>
              <a:t>f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u="sng" dirty="0"/>
              <a:t>Advantage: </a:t>
            </a:r>
            <a:r>
              <a:rPr lang="en-US" dirty="0"/>
              <a:t>They accurately fit a wider range of possible shapes of </a:t>
            </a:r>
            <a:r>
              <a:rPr lang="en-US" i="1" dirty="0"/>
              <a:t>f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  <a:p>
            <a:r>
              <a:rPr lang="en-US" u="sng" dirty="0"/>
              <a:t>Disadvantage:</a:t>
            </a:r>
            <a:r>
              <a:rPr lang="en-US" dirty="0"/>
              <a:t> A large number of observations </a:t>
            </a:r>
            <a:r>
              <a:rPr lang="en-SI" dirty="0"/>
              <a:t>may be</a:t>
            </a:r>
            <a:r>
              <a:rPr lang="en-US" dirty="0"/>
              <a:t> required to obtain an accurate estimate of </a:t>
            </a:r>
            <a:r>
              <a:rPr lang="en-US" i="1" dirty="0"/>
              <a:t>f</a:t>
            </a:r>
            <a:r>
              <a:rPr lang="en-SI" i="1" dirty="0"/>
              <a:t>¸.</a:t>
            </a:r>
            <a:endParaRPr lang="en-US" i="1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FCA10-EE3F-AF4E-9EA4-E5CA2D91A1E4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127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Example: a thin-plate spline estimate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FCA10-EE3F-AF4E-9EA4-E5CA2D91A1E4}" type="slidenum">
              <a:rPr lang="en-US" smtClean="0"/>
              <a:t>22</a:t>
            </a:fld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28077" y="2079172"/>
            <a:ext cx="3268717" cy="4379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Non-linear regression methods are more flexible and can potentially provide more accurate estimates.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8" t="5594" r="17421" b="54447"/>
          <a:stretch/>
        </p:blipFill>
        <p:spPr bwMode="auto">
          <a:xfrm>
            <a:off x="4191001" y="1447800"/>
            <a:ext cx="4893549" cy="4019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30" t="40426" r="19167" b="20213"/>
          <a:stretch/>
        </p:blipFill>
        <p:spPr bwMode="auto">
          <a:xfrm>
            <a:off x="8048133" y="4572001"/>
            <a:ext cx="2587210" cy="2178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58895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883" y="20747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Trade-off between prediction accuracy and model interpretability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159" y="1716508"/>
            <a:ext cx="10859503" cy="4999954"/>
          </a:xfrm>
        </p:spPr>
        <p:txBody>
          <a:bodyPr>
            <a:noAutofit/>
          </a:bodyPr>
          <a:lstStyle/>
          <a:p>
            <a:r>
              <a:rPr lang="en-US" sz="2400" dirty="0"/>
              <a:t>Why not just use a more flexible method if it is more realistic?</a:t>
            </a:r>
          </a:p>
          <a:p>
            <a:pPr marL="0" indent="0">
              <a:buNone/>
            </a:pPr>
            <a:endParaRPr lang="en-US" sz="2400" u="sng" dirty="0"/>
          </a:p>
          <a:p>
            <a:pPr marL="0" indent="0">
              <a:buNone/>
            </a:pPr>
            <a:r>
              <a:rPr lang="en-US" sz="2400" u="sng" dirty="0"/>
              <a:t>Reason 1:</a:t>
            </a:r>
            <a:r>
              <a:rPr lang="en-US" sz="2400" dirty="0"/>
              <a:t> </a:t>
            </a:r>
          </a:p>
          <a:p>
            <a:pPr marL="0" indent="0">
              <a:buNone/>
            </a:pPr>
            <a:r>
              <a:rPr lang="en-US" sz="2400" dirty="0"/>
              <a:t>A simple method such as linear regression produces a model which is much easier to interpret (the inference part is better). For example, in a linear model, β</a:t>
            </a:r>
            <a:r>
              <a:rPr lang="en-US" sz="2400" baseline="-25000" dirty="0"/>
              <a:t>j</a:t>
            </a:r>
            <a:r>
              <a:rPr lang="en-US" sz="2400" dirty="0"/>
              <a:t> is the average increase in Y for a one unit increase in X</a:t>
            </a:r>
            <a:r>
              <a:rPr lang="en-US" sz="2400" baseline="-25000" dirty="0"/>
              <a:t>j</a:t>
            </a:r>
            <a:r>
              <a:rPr lang="en-US" sz="2400" dirty="0"/>
              <a:t> holding all other variables constant.</a:t>
            </a:r>
          </a:p>
          <a:p>
            <a:pPr marL="0" indent="0">
              <a:buNone/>
            </a:pPr>
            <a:endParaRPr lang="en-US" sz="2400" u="sng" dirty="0"/>
          </a:p>
          <a:p>
            <a:pPr marL="0" indent="0">
              <a:buNone/>
            </a:pPr>
            <a:r>
              <a:rPr lang="en-US" sz="2400" u="sng" dirty="0"/>
              <a:t>Reason 2:</a:t>
            </a:r>
            <a:r>
              <a:rPr lang="en-US" sz="2400" dirty="0"/>
              <a:t> </a:t>
            </a:r>
          </a:p>
          <a:p>
            <a:pPr marL="0" indent="0">
              <a:buNone/>
            </a:pPr>
            <a:r>
              <a:rPr lang="en-US" sz="2400" dirty="0"/>
              <a:t>Even if you are only interested in prediction, so the first reason is not relevant, it is often possible to get more accurate predictions with a simple, instead of a complicated, model. This seems counter intuitive but has to do with the fact that it is harder to fit a more flexible model.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FCA10-EE3F-AF4E-9EA4-E5CA2D91A1E4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53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poor estimate: overfitting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FCA10-EE3F-AF4E-9EA4-E5CA2D91A1E4}" type="slidenum">
              <a:rPr lang="en-US" smtClean="0"/>
              <a:t>24</a:t>
            </a:fld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27386" y="1889235"/>
            <a:ext cx="2843048" cy="4379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Non-linear regression methods can also be too flexible and produce poor estimates for </a:t>
            </a:r>
            <a:r>
              <a:rPr lang="en-US" sz="2800" i="1" dirty="0"/>
              <a:t>f</a:t>
            </a:r>
            <a:r>
              <a:rPr lang="en-US" sz="2800" dirty="0"/>
              <a:t>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3" t="5403" r="17906" b="54637"/>
          <a:stretch/>
        </p:blipFill>
        <p:spPr bwMode="auto">
          <a:xfrm>
            <a:off x="4392431" y="1502978"/>
            <a:ext cx="4621404" cy="3811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30" t="40426" r="19167" b="20213"/>
          <a:stretch/>
        </p:blipFill>
        <p:spPr bwMode="auto">
          <a:xfrm>
            <a:off x="8080790" y="4572001"/>
            <a:ext cx="2587210" cy="2178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31790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4998" y="81186"/>
            <a:ext cx="9707230" cy="890481"/>
          </a:xfrm>
        </p:spPr>
        <p:txBody>
          <a:bodyPr/>
          <a:lstStyle/>
          <a:p>
            <a:r>
              <a:rPr lang="en-US" dirty="0"/>
              <a:t>Goodness of fit for three models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50804"/>
          <a:stretch/>
        </p:blipFill>
        <p:spPr>
          <a:xfrm>
            <a:off x="372431" y="1051557"/>
            <a:ext cx="4490324" cy="500062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EBD7-C37D-4E59-92E8-FF630E7E72C6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347560" y="4145452"/>
            <a:ext cx="28444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RIGHT</a:t>
            </a:r>
          </a:p>
          <a:p>
            <a:r>
              <a:rPr lang="en-US" dirty="0">
                <a:solidFill>
                  <a:srgbClr val="FF0000"/>
                </a:solidFill>
              </a:rPr>
              <a:t>RED</a:t>
            </a:r>
            <a:r>
              <a:rPr lang="en-US" dirty="0"/>
              <a:t>: Test MSE</a:t>
            </a:r>
          </a:p>
          <a:p>
            <a:r>
              <a:rPr lang="en-US" dirty="0">
                <a:solidFill>
                  <a:schemeClr val="accent1"/>
                </a:solidFill>
              </a:rPr>
              <a:t>Grey</a:t>
            </a:r>
            <a:r>
              <a:rPr lang="en-US" dirty="0"/>
              <a:t>: Training MSE</a:t>
            </a:r>
          </a:p>
          <a:p>
            <a:r>
              <a:rPr lang="en-US" dirty="0"/>
              <a:t>Dashed:  Minimum possible test MSE (irreducible error)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47559" y="971667"/>
            <a:ext cx="284443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LEFT</a:t>
            </a:r>
          </a:p>
          <a:p>
            <a:r>
              <a:rPr lang="en-US" dirty="0"/>
              <a:t>Black: Truth</a:t>
            </a:r>
          </a:p>
          <a:p>
            <a:r>
              <a:rPr lang="en-US" dirty="0">
                <a:solidFill>
                  <a:srgbClr val="FF6600"/>
                </a:solidFill>
              </a:rPr>
              <a:t>Orange:</a:t>
            </a:r>
            <a:r>
              <a:rPr lang="en-US" dirty="0"/>
              <a:t> Linear Estimate</a:t>
            </a:r>
          </a:p>
          <a:p>
            <a:r>
              <a:rPr lang="en-US" dirty="0">
                <a:solidFill>
                  <a:srgbClr val="3366FF"/>
                </a:solidFill>
              </a:rPr>
              <a:t>Blue</a:t>
            </a:r>
            <a:r>
              <a:rPr lang="en-US" dirty="0"/>
              <a:t>:  smoothing spline </a:t>
            </a:r>
          </a:p>
          <a:p>
            <a:r>
              <a:rPr lang="en-US" dirty="0">
                <a:solidFill>
                  <a:srgbClr val="008000"/>
                </a:solidFill>
              </a:rPr>
              <a:t>Green</a:t>
            </a:r>
            <a:r>
              <a:rPr lang="en-US" dirty="0"/>
              <a:t>:  smoothing spline (more flexible)</a:t>
            </a:r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DC725307-2253-4FBE-9CB8-1EEF3767D1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319"/>
          <a:stretch/>
        </p:blipFill>
        <p:spPr>
          <a:xfrm>
            <a:off x="4997596" y="1051557"/>
            <a:ext cx="4443370" cy="500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417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816" y="187188"/>
            <a:ext cx="10567913" cy="822906"/>
          </a:xfrm>
        </p:spPr>
        <p:txBody>
          <a:bodyPr>
            <a:noAutofit/>
          </a:bodyPr>
          <a:lstStyle/>
          <a:p>
            <a:r>
              <a:rPr lang="en-US" sz="3200" dirty="0"/>
              <a:t>Supervised, unsupervised, semi-supervised, self-supervised, weakly-supervised learning  1/2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854" y="1184814"/>
            <a:ext cx="11231570" cy="5123232"/>
          </a:xfrm>
        </p:spPr>
        <p:txBody>
          <a:bodyPr>
            <a:noAutofit/>
          </a:bodyPr>
          <a:lstStyle/>
          <a:p>
            <a:r>
              <a:rPr lang="en-US" sz="2000" dirty="0"/>
              <a:t>We can divide learning problems into Supervised and Unsupervised situations</a:t>
            </a:r>
          </a:p>
          <a:p>
            <a:r>
              <a:rPr lang="en-US" sz="2000" u="sng" dirty="0"/>
              <a:t>Supervised learning:</a:t>
            </a:r>
            <a:r>
              <a:rPr lang="en-US" sz="2000" dirty="0"/>
              <a:t>  </a:t>
            </a:r>
          </a:p>
          <a:p>
            <a:pPr lvl="1"/>
            <a:r>
              <a:rPr lang="en-US" sz="2000" dirty="0"/>
              <a:t>Supervised Learning is where both the predictors, </a:t>
            </a:r>
            <a:r>
              <a:rPr lang="en-US" sz="2000" b="1" dirty="0"/>
              <a:t>X</a:t>
            </a:r>
            <a:r>
              <a:rPr lang="en-US" sz="2000" baseline="-25000" dirty="0"/>
              <a:t>i</a:t>
            </a:r>
            <a:r>
              <a:rPr lang="en-US" sz="2000" dirty="0"/>
              <a:t>, and the response, Y</a:t>
            </a:r>
            <a:r>
              <a:rPr lang="en-US" sz="2000" baseline="-25000" dirty="0"/>
              <a:t>i</a:t>
            </a:r>
            <a:r>
              <a:rPr lang="en-US" sz="2000" dirty="0"/>
              <a:t>, are observed.</a:t>
            </a:r>
          </a:p>
          <a:p>
            <a:pPr lvl="1"/>
            <a:r>
              <a:rPr lang="en-US" sz="2000" dirty="0"/>
              <a:t>e.g., linear regression</a:t>
            </a:r>
          </a:p>
          <a:p>
            <a:r>
              <a:rPr lang="en-US" sz="2000" u="sng" dirty="0"/>
              <a:t>Unsupervised learning:</a:t>
            </a:r>
          </a:p>
          <a:p>
            <a:pPr lvl="1"/>
            <a:r>
              <a:rPr lang="en-US" sz="2000" dirty="0"/>
              <a:t>In this situation only the </a:t>
            </a:r>
            <a:r>
              <a:rPr lang="en-US" sz="2000" b="1" dirty="0"/>
              <a:t>X</a:t>
            </a:r>
            <a:r>
              <a:rPr lang="en-US" sz="2000" baseline="-25000" dirty="0"/>
              <a:t>i</a:t>
            </a:r>
            <a:r>
              <a:rPr lang="en-US" sz="2000" dirty="0"/>
              <a:t>’s are observed. </a:t>
            </a:r>
          </a:p>
          <a:p>
            <a:pPr lvl="1"/>
            <a:r>
              <a:rPr lang="en-US" sz="2000" dirty="0"/>
              <a:t>We need to use the </a:t>
            </a:r>
            <a:r>
              <a:rPr lang="en-US" sz="2000" b="1" dirty="0"/>
              <a:t>X</a:t>
            </a:r>
            <a:r>
              <a:rPr lang="en-US" sz="2000" baseline="-25000" dirty="0"/>
              <a:t>i</a:t>
            </a:r>
            <a:r>
              <a:rPr lang="en-US" sz="2000" dirty="0"/>
              <a:t>’s to guess what Y would have been and build a model from there.</a:t>
            </a:r>
          </a:p>
          <a:p>
            <a:pPr lvl="1"/>
            <a:r>
              <a:rPr lang="en-US" sz="2000" dirty="0"/>
              <a:t>A common example is market segmentation where we try to divide potential customers into groups based on their characteristics.</a:t>
            </a:r>
          </a:p>
          <a:p>
            <a:pPr lvl="1"/>
            <a:r>
              <a:rPr lang="en-US" sz="2000" dirty="0"/>
              <a:t>A common approach is clustering.</a:t>
            </a:r>
          </a:p>
          <a:p>
            <a:pPr lvl="2"/>
            <a:r>
              <a:rPr lang="en-US" altLang="en-US" dirty="0"/>
              <a:t>Idea: Maximizing i</a:t>
            </a:r>
            <a:r>
              <a:rPr lang="sl-SI" altLang="en-US" dirty="0"/>
              <a:t>n</a:t>
            </a:r>
            <a:r>
              <a:rPr lang="en-US" altLang="en-US" dirty="0"/>
              <a:t>itra-cluster similarity &amp; minimizing inter-cluster similarity</a:t>
            </a:r>
          </a:p>
          <a:p>
            <a:r>
              <a:rPr lang="en-US" sz="2000" u="sng" dirty="0"/>
              <a:t>Semi-supervised learning</a:t>
            </a:r>
          </a:p>
          <a:p>
            <a:pPr lvl="1"/>
            <a:r>
              <a:rPr lang="en-US" sz="2000" dirty="0"/>
              <a:t>only a small sample of labelled instances are observed but a large set of unlabeled instances</a:t>
            </a:r>
          </a:p>
          <a:p>
            <a:pPr lvl="1"/>
            <a:r>
              <a:rPr lang="en-US" sz="2000" dirty="0"/>
              <a:t>an initial supervised model is used to label unlabeled instances</a:t>
            </a:r>
          </a:p>
          <a:p>
            <a:pPr lvl="1"/>
            <a:r>
              <a:rPr lang="en-US" sz="2000" dirty="0"/>
              <a:t>the most reliable predictions are added to the training set for the next iteration of supervised learning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FCA10-EE3F-AF4E-9EA4-E5CA2D91A1E4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639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751" y="182245"/>
            <a:ext cx="10515600" cy="1325563"/>
          </a:xfrm>
        </p:spPr>
        <p:txBody>
          <a:bodyPr/>
          <a:lstStyle/>
          <a:p>
            <a:r>
              <a:rPr lang="en-US" dirty="0"/>
              <a:t>A simple clustering example </a:t>
            </a:r>
          </a:p>
        </p:txBody>
      </p:sp>
      <p:pic>
        <p:nvPicPr>
          <p:cNvPr id="4" name="Content Placeholder 2" descr="clusters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2" r="6922"/>
          <a:stretch>
            <a:fillRect/>
          </a:stretch>
        </p:blipFill>
        <p:spPr>
          <a:xfrm>
            <a:off x="1765739" y="1201588"/>
            <a:ext cx="9398872" cy="5569702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FCA10-EE3F-AF4E-9EA4-E5CA2D91A1E4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6880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747" y="178761"/>
            <a:ext cx="10235367" cy="822906"/>
          </a:xfrm>
        </p:spPr>
        <p:txBody>
          <a:bodyPr>
            <a:noAutofit/>
          </a:bodyPr>
          <a:lstStyle/>
          <a:p>
            <a:r>
              <a:rPr lang="en-US" sz="3200" dirty="0"/>
              <a:t>Supervised, unsupervised, semi-supervised, self-supervised, weakly-supervised learning  2/2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854" y="1184814"/>
            <a:ext cx="11231570" cy="5123232"/>
          </a:xfrm>
        </p:spPr>
        <p:txBody>
          <a:bodyPr>
            <a:noAutofit/>
          </a:bodyPr>
          <a:lstStyle/>
          <a:p>
            <a:r>
              <a:rPr lang="en-US" sz="2400" dirty="0"/>
              <a:t>Self-supervised learning</a:t>
            </a:r>
          </a:p>
          <a:p>
            <a:pPr lvl="1"/>
            <a:r>
              <a:rPr lang="en-US" sz="2000" dirty="0"/>
              <a:t>a mixture of supervised and unsupervised learning</a:t>
            </a:r>
          </a:p>
          <a:p>
            <a:pPr lvl="1"/>
            <a:r>
              <a:rPr lang="en-US" sz="2000" dirty="0"/>
              <a:t>learns from unlabeled data </a:t>
            </a:r>
          </a:p>
          <a:p>
            <a:pPr lvl="1"/>
            <a:r>
              <a:rPr lang="en-US" sz="2000" dirty="0"/>
              <a:t>the labels are obtained from related properties of the data itself, often leveraging the underlying structure in the data</a:t>
            </a:r>
          </a:p>
          <a:p>
            <a:pPr lvl="1"/>
            <a:r>
              <a:rPr lang="en-US" sz="2000" dirty="0"/>
              <a:t>usually predicts any unobserved or hidden part (or property) of the input from any observed or unhidden part of the input. </a:t>
            </a:r>
          </a:p>
          <a:p>
            <a:pPr lvl="1"/>
            <a:r>
              <a:rPr lang="en-US" sz="2000" dirty="0"/>
              <a:t>e.g., in NLP, we can hide part of a sentence and predict the hidden words from the remaining words</a:t>
            </a:r>
          </a:p>
          <a:p>
            <a:pPr lvl="1"/>
            <a:r>
              <a:rPr lang="en-US" sz="2000" dirty="0"/>
              <a:t>e.g., in video processing, we can predict past or future frames in a video (hidden data) from current ones (observed data)</a:t>
            </a:r>
          </a:p>
          <a:p>
            <a:r>
              <a:rPr lang="en-US" sz="2400" dirty="0"/>
              <a:t>Weakly-supervised data</a:t>
            </a:r>
          </a:p>
          <a:p>
            <a:pPr lvl="1"/>
            <a:r>
              <a:rPr lang="en-US" sz="2000" dirty="0"/>
              <a:t>noisy, limited, or imprecise sources are used to provide supervision signal for labeling large amounts of training data to do supervised learning </a:t>
            </a:r>
          </a:p>
          <a:p>
            <a:pPr lvl="1"/>
            <a:r>
              <a:rPr lang="en-US" sz="2000" dirty="0"/>
              <a:t>reduces the burden of obtaining hand-labeled data sets, which can be costly or impractical</a:t>
            </a:r>
          </a:p>
          <a:p>
            <a:pPr lvl="1"/>
            <a:r>
              <a:rPr lang="en-US" sz="2000" dirty="0"/>
              <a:t>e.g., using </a:t>
            </a:r>
            <a:r>
              <a:rPr lang="en-SI" sz="2000" dirty="0"/>
              <a:t>a </a:t>
            </a:r>
            <a:r>
              <a:rPr lang="en-US" sz="2000" dirty="0"/>
              <a:t>smart electricity meter to estimate household occupancy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FCA10-EE3F-AF4E-9EA4-E5CA2D91A1E4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93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234" y="89229"/>
            <a:ext cx="10515600" cy="995440"/>
          </a:xfrm>
        </p:spPr>
        <p:txBody>
          <a:bodyPr/>
          <a:lstStyle/>
          <a:p>
            <a:r>
              <a:rPr lang="en-US" dirty="0"/>
              <a:t>Regression vs. classification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796" y="1149295"/>
            <a:ext cx="11553497" cy="5389617"/>
          </a:xfrm>
        </p:spPr>
        <p:txBody>
          <a:bodyPr>
            <a:noAutofit/>
          </a:bodyPr>
          <a:lstStyle/>
          <a:p>
            <a:r>
              <a:rPr lang="en-US" sz="2400" dirty="0"/>
              <a:t>Supervised learning problems can be further divided into</a:t>
            </a:r>
          </a:p>
          <a:p>
            <a:r>
              <a:rPr lang="en-US" sz="2400" dirty="0"/>
              <a:t>Regression problems: Y is continuous/numerical. e.g.</a:t>
            </a:r>
          </a:p>
          <a:p>
            <a:pPr lvl="2"/>
            <a:r>
              <a:rPr lang="en-US" sz="2400" dirty="0"/>
              <a:t>Predicting the value of certain share on stock market</a:t>
            </a:r>
          </a:p>
          <a:p>
            <a:pPr lvl="2"/>
            <a:r>
              <a:rPr lang="en-US" sz="2400" dirty="0"/>
              <a:t>Predicting the value of a given house based on various inputs</a:t>
            </a:r>
          </a:p>
          <a:p>
            <a:pPr lvl="2"/>
            <a:r>
              <a:rPr lang="en-US" sz="2400" dirty="0"/>
              <a:t>The duration in years till cancer recurrence</a:t>
            </a:r>
          </a:p>
          <a:p>
            <a:r>
              <a:rPr lang="en-US" sz="2400" dirty="0"/>
              <a:t>Classification problems: Y is categorical</a:t>
            </a:r>
            <a:r>
              <a:rPr lang="en-SI" sz="2400" dirty="0"/>
              <a:t>,</a:t>
            </a:r>
            <a:r>
              <a:rPr lang="en-US" sz="2400" dirty="0"/>
              <a:t> e.g.,</a:t>
            </a:r>
          </a:p>
          <a:p>
            <a:pPr lvl="2"/>
            <a:r>
              <a:rPr lang="en-US" sz="2400" dirty="0"/>
              <a:t>Will the price of a share go up (U) or down (D)?</a:t>
            </a:r>
          </a:p>
          <a:p>
            <a:pPr lvl="2"/>
            <a:r>
              <a:rPr lang="en-US" sz="2400" dirty="0"/>
              <a:t>Is this email a SPAM or not?</a:t>
            </a:r>
          </a:p>
          <a:p>
            <a:pPr lvl="2"/>
            <a:r>
              <a:rPr lang="en-US" sz="2400" dirty="0"/>
              <a:t>Will the cancer recur?</a:t>
            </a:r>
          </a:p>
          <a:p>
            <a:pPr lvl="2"/>
            <a:r>
              <a:rPr lang="en-US" sz="2400" dirty="0"/>
              <a:t>What will be an outcome of a football match (Home, Away, or Draw)?</a:t>
            </a:r>
          </a:p>
          <a:p>
            <a:pPr lvl="2"/>
            <a:r>
              <a:rPr lang="en-US" altLang="en-US" sz="2400" dirty="0"/>
              <a:t>Credit card fraud detection, direct marketing, classifying stars, diseases,  web-pages, etc.</a:t>
            </a:r>
          </a:p>
          <a:p>
            <a:pPr lvl="2"/>
            <a:r>
              <a:rPr lang="en-US" sz="2400" dirty="0"/>
              <a:t>Note that we mostly predict probabilities of the categories</a:t>
            </a:r>
          </a:p>
          <a:p>
            <a:r>
              <a:rPr lang="en-US" sz="2400" dirty="0"/>
              <a:t>Some methods work well on both types of problem, e.g., neural networks or kNN</a:t>
            </a:r>
          </a:p>
          <a:p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FCA10-EE3F-AF4E-9EA4-E5CA2D91A1E4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492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61219" y="-4445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Statistics and machine learning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41694" y="929762"/>
            <a:ext cx="10515600" cy="586065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Definition from Wikipedia: </a:t>
            </a:r>
            <a:br>
              <a:rPr lang="en-US" dirty="0"/>
            </a:br>
            <a:r>
              <a:rPr lang="en-US" dirty="0"/>
              <a:t>ML algorithms operate by building a model from example inputs </a:t>
            </a:r>
            <a:r>
              <a:rPr lang="en-US" i="1" dirty="0"/>
              <a:t>i.e., samples.</a:t>
            </a:r>
          </a:p>
          <a:p>
            <a:endParaRPr lang="en-US" i="1" dirty="0"/>
          </a:p>
          <a:p>
            <a:endParaRPr lang="en-US" i="1" dirty="0"/>
          </a:p>
          <a:p>
            <a:endParaRPr lang="en-US" i="1" dirty="0"/>
          </a:p>
          <a:p>
            <a:endParaRPr lang="en-US" i="1" dirty="0"/>
          </a:p>
          <a:p>
            <a:endParaRPr lang="en-US" i="1" dirty="0"/>
          </a:p>
          <a:p>
            <a:endParaRPr lang="en-US" i="1" dirty="0"/>
          </a:p>
          <a:p>
            <a:endParaRPr lang="en-US" i="1" dirty="0"/>
          </a:p>
          <a:p>
            <a:endParaRPr lang="en-SI" i="1" dirty="0"/>
          </a:p>
          <a:p>
            <a:pPr marL="0" indent="0">
              <a:buNone/>
            </a:pPr>
            <a:br>
              <a:rPr lang="en-SI" i="1" dirty="0"/>
            </a:br>
            <a:endParaRPr lang="en-US" i="1" dirty="0"/>
          </a:p>
          <a:p>
            <a:r>
              <a:rPr lang="en-US" dirty="0"/>
              <a:t>ML can also be viewed as compression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A33A9-FB9A-4CDA-B4CD-01CF8B5769C9}" type="slidenum">
              <a:rPr lang="en-US" smtClean="0">
                <a:solidFill>
                  <a:prstClr val="white"/>
                </a:solidFill>
              </a:rPr>
              <a:pPr/>
              <a:t>3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926" y="1942832"/>
            <a:ext cx="7042330" cy="4037296"/>
          </a:xfrm>
          <a:prstGeom prst="rect">
            <a:avLst/>
          </a:prstGeom>
        </p:spPr>
      </p:pic>
      <p:pic>
        <p:nvPicPr>
          <p:cNvPr id="1028" name="Picture 4" descr="http://media.onsugar.com/files/2011/03/09/5/1161/11617959/67b0091efe99ae91_cinderella_castle_coloring_p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512" y="2123062"/>
            <a:ext cx="3026028" cy="3670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1310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585951" y="194442"/>
            <a:ext cx="9251732" cy="685800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/>
            <a:r>
              <a:rPr lang="en-US" altLang="en-US" sz="3200" dirty="0"/>
              <a:t>Data mining (analytics, science): on what kinds of data?</a:t>
            </a:r>
            <a:endParaRPr lang="en-US" altLang="en-US" sz="3200" u="sng" dirty="0"/>
          </a:p>
        </p:txBody>
      </p:sp>
      <p:sp>
        <p:nvSpPr>
          <p:cNvPr id="19460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879091"/>
            <a:ext cx="9372600" cy="5659821"/>
          </a:xfrm>
          <a:noFill/>
        </p:spPr>
        <p:txBody>
          <a:bodyPr vert="horz" lIns="92075" tIns="46038" rIns="92075" bIns="46038" rtlCol="0">
            <a:normAutofit/>
          </a:bodyPr>
          <a:lstStyle/>
          <a:p>
            <a:pPr eaLnBrk="1" hangingPunct="1">
              <a:lnSpc>
                <a:spcPct val="130000"/>
              </a:lnSpc>
            </a:pPr>
            <a:r>
              <a:rPr lang="en-US" altLang="en-US" dirty="0"/>
              <a:t>Database-oriented data sets and applications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en-US" sz="1800" dirty="0"/>
              <a:t>Relational database, data warehouse, transactional database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en-US" dirty="0"/>
              <a:t>Advanced data sets and advanced applications 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en-US" sz="1800" dirty="0"/>
              <a:t>Data streams and sensor data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en-US" sz="1800" dirty="0"/>
              <a:t>Time-series data, temporal data, sequence data (incl. bio-sequences) 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en-US" sz="1800" dirty="0"/>
              <a:t>Structure data, graphs, social networks and multi-linked data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en-US" sz="1800" dirty="0"/>
              <a:t>Object-relational databases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en-US" sz="1800" dirty="0"/>
              <a:t>Heterogeneous databases and legacy databases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en-US" sz="1800" dirty="0"/>
              <a:t>Spatial data and spatiotemporal data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en-US" sz="1800" dirty="0"/>
              <a:t>Multimedia database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en-US" sz="1800" dirty="0"/>
              <a:t>Text databases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en-US" sz="1800" dirty="0"/>
              <a:t>The World-Wide Web</a:t>
            </a:r>
          </a:p>
        </p:txBody>
      </p:sp>
      <p:sp>
        <p:nvSpPr>
          <p:cNvPr id="194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45B914E6-8F3A-4CC9-A892-6C4A15F45713}" type="slidenum">
              <a:rPr lang="en-US" altLang="en-US" sz="1400"/>
              <a:pPr eaLnBrk="1" hangingPunct="1"/>
              <a:t>30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72733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467710" y="65690"/>
            <a:ext cx="8763000" cy="990600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/>
            <a:r>
              <a:rPr lang="en-US" altLang="en-US" sz="3200" dirty="0"/>
              <a:t>Association and correlation analysis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idx="1"/>
          </p:nvPr>
        </p:nvSpPr>
        <p:spPr>
          <a:xfrm>
            <a:off x="780918" y="1056290"/>
            <a:ext cx="10333771" cy="5105400"/>
          </a:xfrm>
          <a:noFill/>
        </p:spPr>
        <p:txBody>
          <a:bodyPr vert="horz" lIns="92075" tIns="46038" rIns="92075" bIns="46038" rtlCol="0">
            <a:noAutofit/>
          </a:bodyPr>
          <a:lstStyle/>
          <a:p>
            <a:pPr eaLnBrk="1" hangingPunct="1">
              <a:lnSpc>
                <a:spcPct val="110000"/>
              </a:lnSpc>
            </a:pPr>
            <a:r>
              <a:rPr lang="en-US" altLang="en-US" dirty="0"/>
              <a:t>Frequent patterns (or frequent itemsets)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en-US" sz="2800" dirty="0"/>
              <a:t>What items are frequently purchased together in the supermarket?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en-US" dirty="0"/>
              <a:t>Association, correlation vs. causality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en-US" sz="2800" dirty="0"/>
              <a:t>A typical association rule</a:t>
            </a:r>
          </a:p>
          <a:p>
            <a:pPr lvl="2" eaLnBrk="1" hangingPunct="1">
              <a:lnSpc>
                <a:spcPct val="110000"/>
              </a:lnSpc>
            </a:pPr>
            <a:r>
              <a:rPr lang="en-US" altLang="en-US" sz="2400" dirty="0"/>
              <a:t>Diaper </a:t>
            </a:r>
            <a:r>
              <a:rPr lang="en-US" altLang="en-US" sz="2400" dirty="0">
                <a:sym typeface="Wingdings" panose="05000000000000000000" pitchFamily="2" charset="2"/>
              </a:rPr>
              <a:t></a:t>
            </a:r>
            <a:r>
              <a:rPr lang="en-US" altLang="en-US" sz="2400" dirty="0"/>
              <a:t> Beer [0.5%, 75%]  (support, confidence)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en-US" sz="2800" dirty="0"/>
              <a:t>Are strongly associated items also strongly correlated?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en-US" dirty="0"/>
              <a:t>How to mine such patterns and rules efficiently in large datasets?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en-US" dirty="0"/>
              <a:t>How to use such patterns for classification, clustering, and other applications?</a:t>
            </a:r>
          </a:p>
        </p:txBody>
      </p:sp>
      <p:sp>
        <p:nvSpPr>
          <p:cNvPr id="225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E786A71A-ADC5-4C0F-9B87-6C3403A2F5E9}" type="slidenum">
              <a:rPr lang="en-US" altLang="en-US" sz="1400"/>
              <a:pPr eaLnBrk="1" hangingPunct="1"/>
              <a:t>31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370752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593834" y="241738"/>
            <a:ext cx="8991600" cy="635000"/>
          </a:xfrm>
          <a:noFill/>
        </p:spPr>
        <p:txBody>
          <a:bodyPr vert="horz" lIns="92075" tIns="46038" rIns="92075" bIns="46038" rtlCol="0" anchor="ctr">
            <a:noAutofit/>
          </a:bodyPr>
          <a:lstStyle/>
          <a:p>
            <a:pPr eaLnBrk="1" hangingPunct="1"/>
            <a:r>
              <a:rPr lang="en-US" altLang="en-US" sz="4000" dirty="0"/>
              <a:t>Outlier analysis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idx="1"/>
          </p:nvPr>
        </p:nvSpPr>
        <p:spPr>
          <a:xfrm>
            <a:off x="593833" y="1281112"/>
            <a:ext cx="11183007" cy="5257800"/>
          </a:xfrm>
          <a:noFill/>
        </p:spPr>
        <p:txBody>
          <a:bodyPr vert="horz" lIns="92075" tIns="46038" rIns="92075" bIns="46038" rtlCol="0">
            <a:normAutofit/>
          </a:bodyPr>
          <a:lstStyle/>
          <a:p>
            <a:pPr>
              <a:lnSpc>
                <a:spcPct val="110000"/>
              </a:lnSpc>
            </a:pPr>
            <a:r>
              <a:rPr lang="en-US" altLang="en-US" dirty="0"/>
              <a:t>Outlier: A data object that does not comply with the general behavior of the data</a:t>
            </a:r>
          </a:p>
          <a:p>
            <a:pPr>
              <a:lnSpc>
                <a:spcPct val="110000"/>
              </a:lnSpc>
            </a:pPr>
            <a:r>
              <a:rPr lang="en-US" altLang="en-US" dirty="0"/>
              <a:t>Noise or exception? </a:t>
            </a:r>
            <a:r>
              <a:rPr lang="en-US" altLang="en-US" dirty="0">
                <a:cs typeface="Tahoma" panose="020B0604030504040204" pitchFamily="34" charset="0"/>
              </a:rPr>
              <a:t>― One person’s garbage could be another person’s treasure</a:t>
            </a:r>
          </a:p>
          <a:p>
            <a:pPr>
              <a:lnSpc>
                <a:spcPct val="110000"/>
              </a:lnSpc>
            </a:pPr>
            <a:r>
              <a:rPr lang="en-US" altLang="en-US" dirty="0"/>
              <a:t>Methods: byproduct of clustering or regression analysis, …</a:t>
            </a:r>
          </a:p>
          <a:p>
            <a:pPr>
              <a:lnSpc>
                <a:spcPct val="110000"/>
              </a:lnSpc>
            </a:pPr>
            <a:r>
              <a:rPr lang="en-US" altLang="en-US" dirty="0"/>
              <a:t>Useful in fraud detection, rare events analysis</a:t>
            </a:r>
          </a:p>
        </p:txBody>
      </p:sp>
      <p:sp>
        <p:nvSpPr>
          <p:cNvPr id="256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19449211-17B8-4858-A6CF-45C16DD748F5}" type="slidenum">
              <a:rPr lang="en-US" altLang="en-US" sz="1400"/>
              <a:pPr eaLnBrk="1" hangingPunct="1"/>
              <a:t>32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318074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596" y="46919"/>
            <a:ext cx="10515600" cy="1325563"/>
          </a:xfrm>
        </p:spPr>
        <p:txBody>
          <a:bodyPr/>
          <a:lstStyle/>
          <a:p>
            <a:r>
              <a:rPr lang="en-US" dirty="0"/>
              <a:t>Relational learning</a:t>
            </a:r>
          </a:p>
        </p:txBody>
      </p:sp>
      <p:pic>
        <p:nvPicPr>
          <p:cNvPr id="5122" name="Picture 2" descr="https://upload.wikimedia.org/wikipedia/commons/thumb/0/0e/SimpleBayesNet.svg/575px-SimpleBayesNet.svg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65619" y="660559"/>
            <a:ext cx="6774523" cy="3829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EBD7-C37D-4E59-92E8-FF630E7E72C6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44019" y="1251659"/>
            <a:ext cx="456105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Several variants: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Bayesian networks,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inductive logic programming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graph learning, e.g., link prediction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42D764-F1D7-4E13-A8EA-860257B578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476" y="3239195"/>
            <a:ext cx="6742781" cy="10006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A752EE-AA0C-43C7-8266-26BC8B521B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8285" y="4537031"/>
            <a:ext cx="3026328" cy="22164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6D56045-822A-43C3-B98A-346984DBD1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7401" y="4541469"/>
            <a:ext cx="2743199" cy="216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191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as optimization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r>
                  <a:rPr lang="en-US" dirty="0"/>
                  <a:t>Usually the goal of classification is to minimize the test error</a:t>
                </a:r>
              </a:p>
              <a:p>
                <a:r>
                  <a:rPr lang="en-US" dirty="0"/>
                  <a:t>Therefore, many learning algorithms solve optimization problems, e.g., </a:t>
                </a:r>
              </a:p>
              <a:p>
                <a:pPr lvl="1"/>
                <a:r>
                  <a:rPr lang="en-US" dirty="0"/>
                  <a:t>linear regression minimizes squared error on the training set</a:t>
                </a:r>
              </a:p>
              <a:p>
                <a:pPr lvl="1"/>
                <a:r>
                  <a:rPr lang="en-US" dirty="0"/>
                  <a:t>AntMiner algorithms minimize the classification accuracy of decision rules on the training set using ACO</a:t>
                </a:r>
              </a:p>
              <a:p>
                <a:pPr lvl="1"/>
                <a:r>
                  <a:rPr lang="en-US" dirty="0"/>
                  <a:t>to find a good architecture of neural networks, GAs can be applied and minimize the prediction error on the validation set</a:t>
                </a:r>
                <a:endParaRPr lang="en-SI" dirty="0"/>
              </a:p>
              <a:p>
                <a:pPr lvl="1"/>
                <a:r>
                  <a:rPr lang="en-SI" dirty="0"/>
                  <a:t>most learning methods use optimization algorithms to minimize the implicitly or explicitly stated loss function, e.g., cross-entropy in neural network is minimized with gradient descent, where cross-entropy is a distance between two distributions, the predicted P and the true Q: </a:t>
                </a:r>
                <a14:m>
                  <m:oMath xmlns:m="http://schemas.openxmlformats.org/officeDocument/2006/math">
                    <m:r>
                      <a:rPr lang="en-SI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SI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SI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SI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SI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d>
                    <m:r>
                      <a:rPr lang="en-SI" b="0" i="1" smtClean="0">
                        <a:latin typeface="Cambria Math" panose="02040503050406030204" pitchFamily="18" charset="0"/>
                      </a:rPr>
                      <m:t>= </m:t>
                    </m:r>
                    <m:nary>
                      <m:naryPr>
                        <m:chr m:val="∑"/>
                        <m:supHide m:val="on"/>
                        <m:ctrlPr>
                          <a:rPr lang="en-SI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SI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SI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SI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sub>
                      <m:sup/>
                      <m:e>
                        <m:r>
                          <a:rPr lang="en-SI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SI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SI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SI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SI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SI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  <m:r>
                              <a:rPr lang="en-SI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SI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SI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func>
                      </m:e>
                    </m:nary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8" t="-2101" r="-928" b="-8543"/>
                </a:stretch>
              </a:blipFill>
            </p:spPr>
            <p:txBody>
              <a:bodyPr/>
              <a:lstStyle/>
              <a:p>
                <a:r>
                  <a:rPr lang="en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EBD7-C37D-4E59-92E8-FF630E7E72C6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600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271" y="180575"/>
            <a:ext cx="11081210" cy="1280890"/>
          </a:xfrm>
        </p:spPr>
        <p:txBody>
          <a:bodyPr>
            <a:normAutofit fontScale="90000"/>
          </a:bodyPr>
          <a:lstStyle/>
          <a:p>
            <a:r>
              <a:rPr lang="en-SI" dirty="0"/>
              <a:t>G</a:t>
            </a:r>
            <a:r>
              <a:rPr lang="en-US" dirty="0" err="1"/>
              <a:t>eneralization</a:t>
            </a:r>
            <a:r>
              <a:rPr lang="en-US" dirty="0"/>
              <a:t> </a:t>
            </a:r>
            <a:r>
              <a:rPr lang="en-SI" dirty="0"/>
              <a:t>as a </a:t>
            </a:r>
            <a:r>
              <a:rPr lang="en-US" dirty="0"/>
              <a:t>search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270" y="1557611"/>
            <a:ext cx="11404991" cy="4351338"/>
          </a:xfrm>
        </p:spPr>
        <p:txBody>
          <a:bodyPr>
            <a:normAutofit/>
          </a:bodyPr>
          <a:lstStyle/>
          <a:p>
            <a:r>
              <a:rPr lang="en-SI" sz="3200" dirty="0"/>
              <a:t>So far, we presented the “learning </a:t>
            </a:r>
            <a:r>
              <a:rPr lang="en-US" sz="3200" dirty="0"/>
              <a:t>as </a:t>
            </a:r>
            <a:r>
              <a:rPr lang="en-SI" sz="3200" dirty="0"/>
              <a:t>an optimization” ML view</a:t>
            </a:r>
          </a:p>
          <a:p>
            <a:r>
              <a:rPr lang="en-US" sz="3200" dirty="0"/>
              <a:t>Inductive learning: find a concept description that fits the data</a:t>
            </a:r>
          </a:p>
          <a:p>
            <a:r>
              <a:rPr lang="en-US" sz="3200" dirty="0"/>
              <a:t>Example: rule sets as description language</a:t>
            </a:r>
          </a:p>
          <a:p>
            <a:pPr lvl="1"/>
            <a:r>
              <a:rPr lang="en-US" sz="2800" dirty="0"/>
              <a:t>Enormous but finite search space</a:t>
            </a:r>
          </a:p>
          <a:p>
            <a:r>
              <a:rPr lang="en-US" sz="3200" dirty="0"/>
              <a:t>Simple solution:</a:t>
            </a:r>
          </a:p>
          <a:p>
            <a:pPr lvl="1"/>
            <a:r>
              <a:rPr lang="en-US" sz="2800" dirty="0"/>
              <a:t>enumerate the concept space</a:t>
            </a:r>
          </a:p>
          <a:p>
            <a:pPr lvl="1"/>
            <a:r>
              <a:rPr lang="en-US" sz="2800" dirty="0"/>
              <a:t>eliminate descriptions that do not fit examples</a:t>
            </a:r>
          </a:p>
          <a:p>
            <a:pPr lvl="1"/>
            <a:r>
              <a:rPr lang="en-US" sz="2800" dirty="0"/>
              <a:t>surviving descriptions contain target concept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EBD7-C37D-4E59-92E8-FF630E7E72C6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19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10515600" cy="1325563"/>
          </a:xfrm>
        </p:spPr>
        <p:txBody>
          <a:bodyPr/>
          <a:lstStyle/>
          <a:p>
            <a:r>
              <a:rPr lang="en-US" dirty="0"/>
              <a:t>Criteria of success for ML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08771" y="1256512"/>
                <a:ext cx="11265139" cy="5099837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en-US" dirty="0"/>
                  <a:t>No single best </a:t>
                </a:r>
                <a:r>
                  <a:rPr lang="en-SI" dirty="0"/>
                  <a:t>ML </a:t>
                </a:r>
                <a:r>
                  <a:rPr lang="en-US" dirty="0"/>
                  <a:t>method (no free lunch theorem)</a:t>
                </a:r>
              </a:p>
              <a:p>
                <a:r>
                  <a:rPr lang="en-US" dirty="0"/>
                  <a:t>How to select the best model?</a:t>
                </a:r>
              </a:p>
              <a:p>
                <a:pPr lvl="1"/>
                <a:r>
                  <a:rPr lang="en-US" dirty="0"/>
                  <a:t>measure the quality of fit, i.e. how well the predictions match the observed data</a:t>
                </a:r>
              </a:p>
              <a:p>
                <a:pPr lvl="1"/>
                <a:r>
                  <a:rPr lang="en-US" dirty="0"/>
                  <a:t>measure on previously unseen data (called test set). Why?</a:t>
                </a:r>
                <a:r>
                  <a:rPr lang="en-SI" dirty="0"/>
                  <a:t> Can we do it many times?</a:t>
                </a:r>
                <a:endParaRPr lang="en-US" dirty="0"/>
              </a:p>
              <a:p>
                <a:r>
                  <a:rPr lang="en-US" dirty="0">
                    <a:cs typeface="Calibri" panose="020F0502020204030204" pitchFamily="34" charset="0"/>
                  </a:rPr>
                  <a:t>In regression</a:t>
                </a:r>
                <a:r>
                  <a:rPr lang="en-SI" dirty="0">
                    <a:cs typeface="Calibri" panose="020F0502020204030204" pitchFamily="34" charset="0"/>
                  </a:rPr>
                  <a:t>,</a:t>
                </a:r>
                <a:r>
                  <a:rPr lang="en-US" dirty="0">
                    <a:cs typeface="Calibri" panose="020F0502020204030204" pitchFamily="34" charset="0"/>
                  </a:rPr>
                  <a:t> the most popular measure is the mean squared error</a:t>
                </a:r>
                <a:endParaRPr lang="en-US" b="0" dirty="0"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𝑀𝑆𝐸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is the true (observed) value of instance i,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its predicted value</a:t>
                </a:r>
              </a:p>
              <a:p>
                <a:r>
                  <a:rPr lang="en-US" dirty="0"/>
                  <a:t>in classification</a:t>
                </a:r>
                <a:r>
                  <a:rPr lang="en-SI" dirty="0"/>
                  <a:t>,</a:t>
                </a:r>
                <a:r>
                  <a:rPr lang="en-US" dirty="0"/>
                  <a:t> the </a:t>
                </a:r>
                <a:r>
                  <a:rPr lang="en-US" i="1" dirty="0"/>
                  <a:t>classification accuracy = 1 – error rate</a:t>
                </a:r>
                <a:r>
                  <a:rPr lang="en-US" dirty="0"/>
                  <a:t>  is the most popular criterion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𝐶𝐴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/>
                          </m:sSup>
                        </m:e>
                      </m:nary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the predicted category</a:t>
                </a:r>
              </a:p>
              <a:p>
                <a:r>
                  <a:rPr lang="en-US" dirty="0"/>
                  <a:t>We will say more about </a:t>
                </a:r>
                <a:r>
                  <a:rPr lang="en-US" dirty="0" err="1"/>
                  <a:t>th</a:t>
                </a:r>
                <a:r>
                  <a:rPr lang="en-SI" dirty="0"/>
                  <a:t>is</a:t>
                </a:r>
                <a:r>
                  <a:rPr lang="en-US" dirty="0"/>
                  <a:t> topic later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08771" y="1256512"/>
                <a:ext cx="11265139" cy="5099837"/>
              </a:xfrm>
              <a:blipFill>
                <a:blip r:embed="rId2"/>
                <a:stretch>
                  <a:fillRect l="-812" t="-2748" r="-541" b="-956"/>
                </a:stretch>
              </a:blipFill>
            </p:spPr>
            <p:txBody>
              <a:bodyPr/>
              <a:lstStyle/>
              <a:p>
                <a:r>
                  <a:rPr lang="en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EBD7-C37D-4E59-92E8-FF630E7E72C6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32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94393B7-EE7A-4F42-9458-01E335B860C0}" type="slidenum">
              <a:rPr lang="en-US" altLang="en-US"/>
              <a:pPr/>
              <a:t>37</a:t>
            </a:fld>
            <a:endParaRPr lang="en-US" altLang="en-US" dirty="0"/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866565" y="38125"/>
            <a:ext cx="9707230" cy="732735"/>
          </a:xfrm>
        </p:spPr>
        <p:txBody>
          <a:bodyPr/>
          <a:lstStyle/>
          <a:p>
            <a:r>
              <a:rPr lang="en-US" altLang="en-US" dirty="0"/>
              <a:t>No-Free-Lunch theorem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4857" y="678570"/>
            <a:ext cx="10447808" cy="547315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en-US" sz="2400" dirty="0"/>
              <a:t>In the "no free lunch" metaphor, </a:t>
            </a:r>
            <a:br>
              <a:rPr lang="en-US" altLang="en-US" sz="2400" dirty="0"/>
            </a:br>
            <a:r>
              <a:rPr lang="en-US" altLang="en-US" sz="2400" dirty="0"/>
              <a:t>each "restaurant" (problem-solving procedure) </a:t>
            </a:r>
            <a:br>
              <a:rPr lang="en-US" altLang="en-US" sz="2400" dirty="0"/>
            </a:br>
            <a:r>
              <a:rPr lang="en-US" altLang="en-US" sz="2400" dirty="0"/>
              <a:t>has a "menu" associating </a:t>
            </a:r>
            <a:br>
              <a:rPr lang="en-US" altLang="en-US" sz="2400" dirty="0"/>
            </a:br>
            <a:r>
              <a:rPr lang="en-US" altLang="en-US" sz="2400" dirty="0"/>
              <a:t>each "lunch plate" (problem) </a:t>
            </a:r>
            <a:br>
              <a:rPr lang="en-US" altLang="en-US" sz="2400" dirty="0"/>
            </a:br>
            <a:r>
              <a:rPr lang="en-US" altLang="en-US" sz="2400" dirty="0"/>
              <a:t>with a "price" (the performance of the procedure in solving the problem). 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The menus of restaurants are identical except in one regard – the prices are shuffled from one restaurant to the next. 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For an omnivore who is as likely to order each plate as any other, the average cost of lunch does not depend on the choice of restaurant. 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But a vegan who goes to lunch regularly with a carnivore who seeks economy might pay a high average cost for lunch. 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To methodically reduce the average cost, one must use advance knowledge of </a:t>
            </a:r>
          </a:p>
          <a:p>
            <a:pPr lvl="1"/>
            <a:r>
              <a:rPr lang="en-US" altLang="en-US" dirty="0"/>
              <a:t>a) what one will order and </a:t>
            </a:r>
          </a:p>
          <a:p>
            <a:pPr lvl="1"/>
            <a:r>
              <a:rPr lang="en-US" altLang="en-US" dirty="0"/>
              <a:t>b) what the order will cost at various restaurants. 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That is, improvement of performance in problem-solving hinges on using prior information to match procedures to problems.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540" y="38125"/>
            <a:ext cx="2410434" cy="259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329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94393B7-EE7A-4F42-9458-01E335B860C0}" type="slidenum">
              <a:rPr lang="en-US" altLang="en-US"/>
              <a:pPr/>
              <a:t>38</a:t>
            </a:fld>
            <a:endParaRPr lang="en-US" altLang="en-US" dirty="0"/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578069" y="89228"/>
            <a:ext cx="10515600" cy="1325563"/>
          </a:xfrm>
        </p:spPr>
        <p:txBody>
          <a:bodyPr/>
          <a:lstStyle/>
          <a:p>
            <a:r>
              <a:rPr lang="en-US" altLang="en-US" dirty="0"/>
              <a:t>No-free-lunch theorem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7598" y="1128540"/>
            <a:ext cx="11081209" cy="4999954"/>
          </a:xfrm>
        </p:spPr>
        <p:txBody>
          <a:bodyPr>
            <a:noAutofit/>
          </a:bodyPr>
          <a:lstStyle/>
          <a:p>
            <a:pPr marL="533400" indent="-533400">
              <a:lnSpc>
                <a:spcPct val="90000"/>
              </a:lnSpc>
              <a:buNone/>
            </a:pPr>
            <a:r>
              <a:rPr lang="en-US" altLang="en-US" sz="2400" dirty="0"/>
              <a:t>For any two learning algorithms P</a:t>
            </a:r>
            <a:r>
              <a:rPr lang="en-US" altLang="en-US" sz="2400" baseline="-25000" dirty="0"/>
              <a:t>1</a:t>
            </a:r>
            <a:r>
              <a:rPr lang="en-US" altLang="en-US" sz="2400" dirty="0"/>
              <a:t>(h|D) and P</a:t>
            </a:r>
            <a:r>
              <a:rPr lang="en-US" altLang="en-US" sz="2400" baseline="-25000" dirty="0"/>
              <a:t>2</a:t>
            </a:r>
            <a:r>
              <a:rPr lang="en-US" altLang="en-US" sz="2400" dirty="0"/>
              <a:t>(h|D), the following are true, independent of the sampling distribution P(x) and the number n of training points:</a:t>
            </a:r>
          </a:p>
          <a:p>
            <a:pPr marL="533400" indent="-533400">
              <a:lnSpc>
                <a:spcPct val="90000"/>
              </a:lnSpc>
            </a:pPr>
            <a:endParaRPr lang="en-US" altLang="en-US" sz="2400" dirty="0"/>
          </a:p>
          <a:p>
            <a:pPr marL="533400" indent="-533400">
              <a:lnSpc>
                <a:spcPct val="90000"/>
              </a:lnSpc>
              <a:buFont typeface="Arial" panose="020B0604020202020204" pitchFamily="34" charset="0"/>
              <a:buAutoNum type="arabicPeriod"/>
            </a:pPr>
            <a:r>
              <a:rPr lang="en-US" altLang="en-US" sz="2400" dirty="0"/>
              <a:t>Uniformly averaged over all target functions F, </a:t>
            </a:r>
            <a:br>
              <a:rPr lang="en-US" altLang="en-US" sz="2400" dirty="0"/>
            </a:br>
            <a:r>
              <a:rPr lang="en-US" altLang="en-US" sz="3600" dirty="0">
                <a:sym typeface="Symbol" panose="05050102010706020507" pitchFamily="18" charset="2"/>
              </a:rPr>
              <a:t></a:t>
            </a:r>
            <a:r>
              <a:rPr lang="en-US" altLang="en-US" sz="2400" baseline="-25000" dirty="0"/>
              <a:t>1</a:t>
            </a:r>
            <a:r>
              <a:rPr lang="en-US" altLang="en-US" sz="2400" dirty="0"/>
              <a:t>(E|F,n) - </a:t>
            </a:r>
            <a:r>
              <a:rPr lang="en-US" altLang="en-US" sz="3600" dirty="0">
                <a:sym typeface="Symbol" panose="05050102010706020507" pitchFamily="18" charset="2"/>
              </a:rPr>
              <a:t></a:t>
            </a:r>
            <a:r>
              <a:rPr lang="en-US" altLang="en-US" sz="2400" baseline="-25000" dirty="0"/>
              <a:t>2</a:t>
            </a:r>
            <a:r>
              <a:rPr lang="en-US" altLang="en-US" sz="2400" dirty="0"/>
              <a:t>(E|F,n) = 0.</a:t>
            </a:r>
          </a:p>
          <a:p>
            <a:pPr marL="533400" indent="-533400">
              <a:lnSpc>
                <a:spcPct val="90000"/>
              </a:lnSpc>
              <a:buFont typeface="Arial" panose="020B0604020202020204" pitchFamily="34" charset="0"/>
              <a:buAutoNum type="arabicPeriod"/>
            </a:pPr>
            <a:r>
              <a:rPr lang="en-US" altLang="en-US" sz="2400" dirty="0"/>
              <a:t>For any fixed training set D, uniformly averaged over F, </a:t>
            </a:r>
            <a:br>
              <a:rPr lang="en-US" altLang="en-US" sz="2400" dirty="0"/>
            </a:br>
            <a:r>
              <a:rPr lang="en-US" altLang="en-US" sz="3600" dirty="0">
                <a:sym typeface="Symbol" panose="05050102010706020507" pitchFamily="18" charset="2"/>
              </a:rPr>
              <a:t></a:t>
            </a:r>
            <a:r>
              <a:rPr lang="en-US" altLang="en-US" sz="2400" baseline="-25000" dirty="0"/>
              <a:t>1</a:t>
            </a:r>
            <a:r>
              <a:rPr lang="en-US" altLang="en-US" sz="2400" dirty="0"/>
              <a:t>(E|F,D) - </a:t>
            </a:r>
            <a:r>
              <a:rPr lang="en-US" altLang="en-US" sz="3600" dirty="0">
                <a:sym typeface="Symbol" panose="05050102010706020507" pitchFamily="18" charset="2"/>
              </a:rPr>
              <a:t></a:t>
            </a:r>
            <a:r>
              <a:rPr lang="en-US" altLang="en-US" sz="2400" baseline="-25000" dirty="0"/>
              <a:t>2</a:t>
            </a:r>
            <a:r>
              <a:rPr lang="en-US" altLang="en-US" sz="2400" dirty="0"/>
              <a:t>(E|F,D) = 0</a:t>
            </a:r>
          </a:p>
          <a:p>
            <a:pPr marL="533400" indent="-533400">
              <a:lnSpc>
                <a:spcPct val="90000"/>
              </a:lnSpc>
              <a:buFont typeface="Arial" panose="020B0604020202020204" pitchFamily="34" charset="0"/>
              <a:buAutoNum type="arabicPeriod"/>
            </a:pPr>
            <a:r>
              <a:rPr lang="en-US" altLang="en-US" sz="2400" dirty="0"/>
              <a:t>Uniformly averaged over all priors P(F), </a:t>
            </a:r>
            <a:br>
              <a:rPr lang="en-US" altLang="en-US" sz="2400" dirty="0"/>
            </a:br>
            <a:r>
              <a:rPr lang="en-US" altLang="en-US" sz="3600" dirty="0">
                <a:sym typeface="Symbol" panose="05050102010706020507" pitchFamily="18" charset="2"/>
              </a:rPr>
              <a:t></a:t>
            </a:r>
            <a:r>
              <a:rPr lang="en-US" altLang="en-US" sz="2400" baseline="-25000" dirty="0"/>
              <a:t>1</a:t>
            </a:r>
            <a:r>
              <a:rPr lang="en-US" altLang="en-US" sz="2400" dirty="0"/>
              <a:t>(E|n) - </a:t>
            </a:r>
            <a:r>
              <a:rPr lang="en-US" altLang="en-US" sz="3600" dirty="0">
                <a:sym typeface="Symbol" panose="05050102010706020507" pitchFamily="18" charset="2"/>
              </a:rPr>
              <a:t></a:t>
            </a:r>
            <a:r>
              <a:rPr lang="en-US" altLang="en-US" sz="2400" baseline="-25000" dirty="0"/>
              <a:t>2</a:t>
            </a:r>
            <a:r>
              <a:rPr lang="en-US" altLang="en-US" sz="2400" dirty="0"/>
              <a:t>(E|n) = 0</a:t>
            </a:r>
          </a:p>
          <a:p>
            <a:pPr marL="533400" indent="-533400">
              <a:lnSpc>
                <a:spcPct val="90000"/>
              </a:lnSpc>
              <a:buFont typeface="Arial" panose="020B0604020202020204" pitchFamily="34" charset="0"/>
              <a:buAutoNum type="arabicPeriod"/>
            </a:pPr>
            <a:r>
              <a:rPr lang="en-US" altLang="en-US" sz="2400" dirty="0"/>
              <a:t>For any fixed training set D, uniformly averaged over P(F), </a:t>
            </a:r>
            <a:br>
              <a:rPr lang="en-US" altLang="en-US" sz="2400" dirty="0"/>
            </a:br>
            <a:r>
              <a:rPr lang="en-US" altLang="en-US" sz="3600" dirty="0">
                <a:sym typeface="Symbol" panose="05050102010706020507" pitchFamily="18" charset="2"/>
              </a:rPr>
              <a:t></a:t>
            </a:r>
            <a:r>
              <a:rPr lang="en-US" altLang="en-US" sz="2400" baseline="-25000" dirty="0"/>
              <a:t>1</a:t>
            </a:r>
            <a:r>
              <a:rPr lang="en-US" altLang="en-US" sz="2400" dirty="0"/>
              <a:t>(E|D) - </a:t>
            </a:r>
            <a:r>
              <a:rPr lang="en-US" altLang="en-US" sz="3600" dirty="0">
                <a:sym typeface="Symbol" panose="05050102010706020507" pitchFamily="18" charset="2"/>
              </a:rPr>
              <a:t></a:t>
            </a:r>
            <a:r>
              <a:rPr lang="en-US" altLang="en-US" sz="2400" baseline="-25000" dirty="0"/>
              <a:t>2</a:t>
            </a:r>
            <a:r>
              <a:rPr lang="en-US" altLang="en-US" sz="2400" dirty="0"/>
              <a:t>(E|D) = 0</a:t>
            </a:r>
          </a:p>
        </p:txBody>
      </p:sp>
    </p:spTree>
    <p:extLst>
      <p:ext uri="{BB962C8B-B14F-4D97-AF65-F5344CB8AC3E}">
        <p14:creationId xmlns:p14="http://schemas.microsoft.com/office/powerpoint/2010/main" val="20627878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EF5876-3B89-47EB-B63B-84B009D61D5D}" type="slidenum">
              <a:rPr lang="en-US" altLang="en-US"/>
              <a:pPr/>
              <a:t>39</a:t>
            </a:fld>
            <a:endParaRPr lang="en-US" altLang="en-US" dirty="0"/>
          </a:p>
        </p:txBody>
      </p:sp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312245" y="174845"/>
            <a:ext cx="8637588" cy="1311275"/>
          </a:xfrm>
        </p:spPr>
        <p:txBody>
          <a:bodyPr/>
          <a:lstStyle/>
          <a:p>
            <a:r>
              <a:rPr lang="en-US" altLang="en-US" dirty="0"/>
              <a:t>Consequences of the </a:t>
            </a:r>
            <a:br>
              <a:rPr lang="en-US" altLang="en-US" dirty="0"/>
            </a:br>
            <a:r>
              <a:rPr lang="en-US" altLang="en-US" dirty="0"/>
              <a:t>NFL theorem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7234" y="1881766"/>
            <a:ext cx="6907275" cy="4922617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None/>
            </a:pPr>
            <a:r>
              <a:rPr lang="en-US" altLang="en-US" sz="3200" dirty="0"/>
              <a:t>If no information about the target</a:t>
            </a:r>
            <a:br>
              <a:rPr lang="en-US" altLang="en-US" sz="3200" dirty="0"/>
            </a:br>
            <a:r>
              <a:rPr lang="en-US" altLang="en-US" sz="3200" dirty="0"/>
              <a:t>function </a:t>
            </a:r>
            <a:r>
              <a:rPr lang="en-SI" altLang="en-US" sz="3200" dirty="0"/>
              <a:t>f</a:t>
            </a:r>
            <a:r>
              <a:rPr lang="en-US" altLang="en-US" sz="3200" dirty="0"/>
              <a:t>(x) is provided:</a:t>
            </a:r>
          </a:p>
          <a:p>
            <a:pPr>
              <a:buFontTx/>
              <a:buNone/>
            </a:pPr>
            <a:endParaRPr lang="en-US" altLang="en-US" sz="3200" dirty="0"/>
          </a:p>
          <a:p>
            <a:pPr lvl="1"/>
            <a:r>
              <a:rPr lang="en-US" altLang="en-US" sz="2800" dirty="0"/>
              <a:t>No classifier is better than some </a:t>
            </a:r>
            <a:br>
              <a:rPr lang="en-US" altLang="en-US" sz="2800" dirty="0"/>
            </a:br>
            <a:r>
              <a:rPr lang="en-US" altLang="en-US" sz="2800" dirty="0"/>
              <a:t>other in the general case.</a:t>
            </a:r>
          </a:p>
          <a:p>
            <a:pPr lvl="1"/>
            <a:r>
              <a:rPr lang="en-US" altLang="en-US" sz="2800" dirty="0"/>
              <a:t>No classifier is better than random</a:t>
            </a:r>
            <a:br>
              <a:rPr lang="en-US" altLang="en-US" sz="2800" dirty="0"/>
            </a:br>
            <a:r>
              <a:rPr lang="en-US" altLang="en-US" sz="2800" dirty="0"/>
              <a:t> in the general case.</a:t>
            </a:r>
          </a:p>
          <a:p>
            <a:pPr lvl="1"/>
            <a:endParaRPr lang="en-US" altLang="en-US" sz="2800" dirty="0"/>
          </a:p>
          <a:p>
            <a:pPr lvl="1"/>
            <a:r>
              <a:rPr lang="en-US" altLang="en-US" sz="2800" dirty="0"/>
              <a:t>ML practitioners </a:t>
            </a:r>
            <a:r>
              <a:rPr lang="en-SI" altLang="en-US" sz="2800" dirty="0"/>
              <a:t>possess</a:t>
            </a:r>
            <a:r>
              <a:rPr lang="en-US" altLang="en-US" sz="2800" dirty="0"/>
              <a:t> implicit or explicit knowledge about the prices in </a:t>
            </a:r>
            <a:r>
              <a:rPr lang="en-US" altLang="en-US" sz="2800"/>
              <a:t>different restaurants</a:t>
            </a:r>
          </a:p>
          <a:p>
            <a:pPr lvl="1"/>
            <a:endParaRPr lang="en-US" altLang="en-US" sz="2800" dirty="0"/>
          </a:p>
          <a:p>
            <a:pPr lvl="1"/>
            <a:r>
              <a:rPr lang="en-US" altLang="en-US" sz="2800" dirty="0"/>
              <a:t>Meta-learning</a:t>
            </a:r>
          </a:p>
          <a:p>
            <a:pPr lvl="1"/>
            <a:r>
              <a:rPr lang="en-US" altLang="en-US" sz="2800" dirty="0"/>
              <a:t>Automatic ML</a:t>
            </a:r>
            <a:r>
              <a:rPr lang="en-SI" altLang="en-US" sz="2800" dirty="0"/>
              <a:t> (</a:t>
            </a:r>
            <a:r>
              <a:rPr lang="en-SI" altLang="en-US" sz="2800" dirty="0" err="1"/>
              <a:t>AutoML</a:t>
            </a:r>
            <a:r>
              <a:rPr lang="en-SI" altLang="en-US" sz="2800" dirty="0"/>
              <a:t>)</a:t>
            </a:r>
            <a:endParaRPr lang="en-US" altLang="en-U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319" y="-27424"/>
            <a:ext cx="54032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677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224345" y="6048923"/>
            <a:ext cx="2743200" cy="365125"/>
          </a:xfrm>
        </p:spPr>
        <p:txBody>
          <a:bodyPr/>
          <a:lstStyle/>
          <a:p>
            <a:fld id="{F734EBD7-C37D-4E59-92E8-FF630E7E72C6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-173" t="1954" r="173" b="20690"/>
          <a:stretch/>
        </p:blipFill>
        <p:spPr>
          <a:xfrm>
            <a:off x="0" y="0"/>
            <a:ext cx="11931868" cy="694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788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2292F-9562-437F-B2F1-621F2FE40590}" type="slidenum">
              <a:rPr lang="en-US" smtClean="0"/>
              <a:t>5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25354"/>
          <a:stretch/>
        </p:blipFill>
        <p:spPr>
          <a:xfrm>
            <a:off x="0" y="0"/>
            <a:ext cx="12093888" cy="677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41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2292F-9562-437F-B2F1-621F2FE40590}" type="slidenum">
              <a:rPr lang="en-US" smtClean="0"/>
              <a:t>6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16552"/>
          <a:stretch/>
        </p:blipFill>
        <p:spPr>
          <a:xfrm>
            <a:off x="-1" y="0"/>
            <a:ext cx="109392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884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2292F-9562-437F-B2F1-621F2FE40590}" type="slidenum">
              <a:rPr lang="en-US" smtClean="0"/>
              <a:t>7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938" y="17133"/>
            <a:ext cx="9142305" cy="6840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829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2292F-9562-437F-B2F1-621F2FE40590}" type="slidenum">
              <a:rPr lang="en-US" smtClean="0"/>
              <a:t>8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-517" t="-805" r="517" b="23472"/>
          <a:stretch/>
        </p:blipFill>
        <p:spPr>
          <a:xfrm>
            <a:off x="-59322" y="-79609"/>
            <a:ext cx="11984121" cy="693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813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124" y="119625"/>
            <a:ext cx="10515600" cy="1325563"/>
          </a:xfrm>
        </p:spPr>
        <p:txBody>
          <a:bodyPr/>
          <a:lstStyle/>
          <a:p>
            <a:r>
              <a:rPr lang="en-US" dirty="0"/>
              <a:t>Basic notation of predictive modelling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06972" y="1357140"/>
                <a:ext cx="11500357" cy="5437798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SI" dirty="0"/>
                  <a:t>Cancer r</a:t>
                </a:r>
                <a:r>
                  <a:rPr lang="en-US" dirty="0" err="1"/>
                  <a:t>ecurrence</a:t>
                </a:r>
                <a:r>
                  <a:rPr lang="en-US" dirty="0"/>
                  <a:t> is a statistical variable named response or target or prediction variable that we wish to predict. We usually refer to the response as Y .</a:t>
                </a:r>
              </a:p>
              <a:p>
                <a:r>
                  <a:rPr lang="en-US" dirty="0"/>
                  <a:t>Other </a:t>
                </a:r>
                <a:r>
                  <a:rPr lang="en-SI" dirty="0"/>
                  <a:t>input </a:t>
                </a:r>
                <a:r>
                  <a:rPr lang="en-US" dirty="0"/>
                  <a:t>variables are called attributes, features, inputs, or predictors; we name them  X</a:t>
                </a:r>
                <a:r>
                  <a:rPr lang="en-SI" dirty="0"/>
                  <a:t>.</a:t>
                </a:r>
                <a:r>
                  <a:rPr lang="en-SI" baseline="-25000" dirty="0"/>
                  <a:t>j</a:t>
                </a:r>
              </a:p>
              <a:p>
                <a:r>
                  <a:rPr lang="en-SI" dirty="0"/>
                  <a:t>One observation, called also an instance or example is denoted as </a:t>
                </a:r>
                <a:r>
                  <a:rPr lang="en-GB" dirty="0"/>
                  <a:t>X</a:t>
                </a:r>
                <a:r>
                  <a:rPr lang="en-US" baseline="-25000" dirty="0"/>
                  <a:t>i</a:t>
                </a:r>
                <a:r>
                  <a:rPr lang="en-SI" baseline="-25000" dirty="0"/>
                  <a:t>,.</a:t>
                </a:r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The input vectors form a matrix </a:t>
                </a:r>
                <a:r>
                  <a:rPr lang="en-US" b="1" dirty="0"/>
                  <a:t>X</a:t>
                </a:r>
              </a:p>
              <a:p>
                <a:endParaRPr lang="en-US" b="1" dirty="0"/>
              </a:p>
              <a:p>
                <a:endParaRPr lang="en-US" b="1" dirty="0"/>
              </a:p>
              <a:p>
                <a:endParaRPr lang="en-US" b="1" dirty="0"/>
              </a:p>
              <a:p>
                <a:endParaRPr lang="en-US" b="1" dirty="0"/>
              </a:p>
              <a:p>
                <a:r>
                  <a:rPr lang="en-US" dirty="0"/>
                  <a:t>The model we write as </a:t>
                </a:r>
                <a:br>
                  <a:rPr lang="en-US" dirty="0"/>
                </a:br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dirty="0">
                    <a:sym typeface="Symbol" panose="05050102010706020507" pitchFamily="18" charset="2"/>
                  </a:rPr>
                  <a:t> is independent </a:t>
                </a:r>
                <a:r>
                  <a:rPr lang="en-SI" dirty="0">
                    <a:sym typeface="Symbol" panose="05050102010706020507" pitchFamily="18" charset="2"/>
                  </a:rPr>
                  <a:t>of</a:t>
                </a:r>
                <a:r>
                  <a:rPr lang="en-US" dirty="0">
                    <a:sym typeface="Symbol" panose="05050102010706020507" pitchFamily="18" charset="2"/>
                  </a:rPr>
                  <a:t> X, has zero mean and represents measurement errors and other discrepancies.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6972" y="1357140"/>
                <a:ext cx="11500357" cy="5437798"/>
              </a:xfrm>
              <a:blipFill>
                <a:blip r:embed="rId2"/>
                <a:stretch>
                  <a:fillRect l="-689" t="-2354" r="-583" b="-1233"/>
                </a:stretch>
              </a:blipFill>
            </p:spPr>
            <p:txBody>
              <a:bodyPr/>
              <a:lstStyle/>
              <a:p>
                <a:r>
                  <a:rPr lang="en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EBD7-C37D-4E59-92E8-FF630E7E72C6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b="36015"/>
          <a:stretch/>
        </p:blipFill>
        <p:spPr>
          <a:xfrm>
            <a:off x="4459315" y="4607574"/>
            <a:ext cx="4021890" cy="11001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53C62F-5351-4F80-A630-8A46333F68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4202" y="2682703"/>
            <a:ext cx="4094842" cy="194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231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13327</TotalTime>
  <Words>2584</Words>
  <Application>Microsoft Office PowerPoint</Application>
  <PresentationFormat>Widescreen</PresentationFormat>
  <Paragraphs>295</Paragraphs>
  <Slides>39</Slides>
  <Notes>8</Notes>
  <HiddenSlides>1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50" baseType="lpstr">
      <vt:lpstr>Arial</vt:lpstr>
      <vt:lpstr>Calibri</vt:lpstr>
      <vt:lpstr>Calibri Light</vt:lpstr>
      <vt:lpstr>Cambria Math</vt:lpstr>
      <vt:lpstr>Symbol</vt:lpstr>
      <vt:lpstr>Tahoma</vt:lpstr>
      <vt:lpstr>Times New Roman</vt:lpstr>
      <vt:lpstr>Wingdings</vt:lpstr>
      <vt:lpstr>Office Theme</vt:lpstr>
      <vt:lpstr>Enačba</vt:lpstr>
      <vt:lpstr>Equation</vt:lpstr>
      <vt:lpstr>Statistical Predictive Modeling  </vt:lpstr>
      <vt:lpstr>Learning</vt:lpstr>
      <vt:lpstr>Statistics and machine learning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Basic notation of predictive modelling</vt:lpstr>
      <vt:lpstr>Further notation  for instances and attributes </vt:lpstr>
      <vt:lpstr>A simple example</vt:lpstr>
      <vt:lpstr>A simple example</vt:lpstr>
      <vt:lpstr>Different standard deviations of error</vt:lpstr>
      <vt:lpstr>Different  estimates for f</vt:lpstr>
      <vt:lpstr>Income vs. Education and  Seniority</vt:lpstr>
      <vt:lpstr>1st  goal of learning: prediction</vt:lpstr>
      <vt:lpstr>2nd goal of learning: inference</vt:lpstr>
      <vt:lpstr>How do we estimate f?</vt:lpstr>
      <vt:lpstr>Parametric methods</vt:lpstr>
      <vt:lpstr>Example: a linear regression estimate</vt:lpstr>
      <vt:lpstr>Non-parametric methods</vt:lpstr>
      <vt:lpstr>Example: a thin-plate spline estimate</vt:lpstr>
      <vt:lpstr>Trade-off between prediction accuracy and model interpretability</vt:lpstr>
      <vt:lpstr>A poor estimate: overfitting</vt:lpstr>
      <vt:lpstr>Goodness of fit for three models</vt:lpstr>
      <vt:lpstr>Supervised, unsupervised, semi-supervised, self-supervised, weakly-supervised learning  1/2</vt:lpstr>
      <vt:lpstr>A simple clustering example </vt:lpstr>
      <vt:lpstr>Supervised, unsupervised, semi-supervised, self-supervised, weakly-supervised learning  2/2</vt:lpstr>
      <vt:lpstr>Regression vs. classification</vt:lpstr>
      <vt:lpstr>Data mining (analytics, science): on what kinds of data?</vt:lpstr>
      <vt:lpstr>Association and correlation analysis</vt:lpstr>
      <vt:lpstr>Outlier analysis</vt:lpstr>
      <vt:lpstr>Relational learning</vt:lpstr>
      <vt:lpstr>Learning as optimization</vt:lpstr>
      <vt:lpstr>Generalization as a search </vt:lpstr>
      <vt:lpstr>Criteria of success for ML</vt:lpstr>
      <vt:lpstr>No-Free-Lunch theorem</vt:lpstr>
      <vt:lpstr>No-free-lunch theorem</vt:lpstr>
      <vt:lpstr>Consequences of the  NFL theorem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 03 Predictive modeling</dc:title>
  <dc:creator>Marko Robnik-Šikonja</dc:creator>
  <cp:lastModifiedBy>Robnik Šikonja, Marko</cp:lastModifiedBy>
  <cp:revision>127</cp:revision>
  <dcterms:created xsi:type="dcterms:W3CDTF">2016-10-05T04:55:21Z</dcterms:created>
  <dcterms:modified xsi:type="dcterms:W3CDTF">2025-10-19T16:48:45Z</dcterms:modified>
</cp:coreProperties>
</file>